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Lst>
  <p:notesMasterIdLst>
    <p:notesMasterId r:id="rId21"/>
  </p:notesMasterIdLst>
  <p:sldIdLst>
    <p:sldId id="256" r:id="rId2"/>
    <p:sldId id="257" r:id="rId3"/>
    <p:sldId id="258" r:id="rId4"/>
    <p:sldId id="260" r:id="rId5"/>
    <p:sldId id="259" r:id="rId6"/>
    <p:sldId id="261" r:id="rId7"/>
    <p:sldId id="274" r:id="rId8"/>
    <p:sldId id="262" r:id="rId9"/>
    <p:sldId id="263" r:id="rId10"/>
    <p:sldId id="267" r:id="rId11"/>
    <p:sldId id="264" r:id="rId12"/>
    <p:sldId id="265" r:id="rId13"/>
    <p:sldId id="266" r:id="rId14"/>
    <p:sldId id="268" r:id="rId15"/>
    <p:sldId id="269" r:id="rId16"/>
    <p:sldId id="270" r:id="rId17"/>
    <p:sldId id="271" r:id="rId18"/>
    <p:sldId id="272" r:id="rId19"/>
    <p:sldId id="273" r:id="rId20"/>
  </p:sldIdLst>
  <p:sldSz cx="9144000" cy="6858000" type="screen4x3"/>
  <p:notesSz cx="6858000" cy="9144000"/>
  <p:embeddedFontLst>
    <p:embeddedFont>
      <p:font typeface="Tahoma" panose="020B0604030504040204" pitchFamily="34" charset="0"/>
      <p:regular r:id="rId22"/>
      <p:bold r:id="rId23"/>
    </p:embeddedFont>
    <p:embeddedFont>
      <p:font typeface="Arial Black" panose="020B0A04020102020204" pitchFamily="34" charset="0"/>
      <p:bold r:id="rId24"/>
    </p:embeddedFont>
    <p:embeddedFont>
      <p:font typeface="Verdana" panose="020B0604030504040204" pitchFamily="34" charset="0"/>
      <p:regular r:id="rId25"/>
      <p:bold r:id="rId26"/>
      <p:italic r:id="rId27"/>
      <p:boldItalic r:id="rId28"/>
    </p:embeddedFont>
  </p:embeddedFont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autoAdjust="0"/>
    <p:restoredTop sz="74234" autoAdjust="0"/>
  </p:normalViewPr>
  <p:slideViewPr>
    <p:cSldViewPr>
      <p:cViewPr varScale="1">
        <p:scale>
          <a:sx n="53" d="100"/>
          <a:sy n="53" d="100"/>
        </p:scale>
        <p:origin x="-12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47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endParaRPr lang="en-US" altLang="en-US"/>
          </a:p>
        </p:txBody>
      </p:sp>
      <p:sp>
        <p:nvSpPr>
          <p:cNvPr id="307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endParaRPr lang="en-US" alt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endParaRPr lang="en-US" alt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00008226-11C4-4EF9-A9E3-89A28120D364}" type="slidenum">
              <a:rPr lang="en-US" altLang="en-US"/>
              <a:pPr/>
              <a:t>‹#›</a:t>
            </a:fld>
            <a:endParaRPr lang="en-US" altLang="en-US"/>
          </a:p>
        </p:txBody>
      </p:sp>
    </p:spTree>
    <p:extLst>
      <p:ext uri="{BB962C8B-B14F-4D97-AF65-F5344CB8AC3E}">
        <p14:creationId xmlns:p14="http://schemas.microsoft.com/office/powerpoint/2010/main" val="21860525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08226-11C4-4EF9-A9E3-89A28120D364}" type="slidenum">
              <a:rPr lang="en-US" altLang="en-US" smtClean="0"/>
              <a:pPr/>
              <a:t>3</a:t>
            </a:fld>
            <a:endParaRPr lang="en-US" altLang="en-US"/>
          </a:p>
        </p:txBody>
      </p:sp>
    </p:spTree>
    <p:extLst>
      <p:ext uri="{BB962C8B-B14F-4D97-AF65-F5344CB8AC3E}">
        <p14:creationId xmlns:p14="http://schemas.microsoft.com/office/powerpoint/2010/main" val="3376594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08226-11C4-4EF9-A9E3-89A28120D364}" type="slidenum">
              <a:rPr lang="en-US" altLang="en-US" smtClean="0"/>
              <a:pPr/>
              <a:t>17</a:t>
            </a:fld>
            <a:endParaRPr lang="en-US" altLang="en-US"/>
          </a:p>
        </p:txBody>
      </p:sp>
    </p:spTree>
    <p:extLst>
      <p:ext uri="{BB962C8B-B14F-4D97-AF65-F5344CB8AC3E}">
        <p14:creationId xmlns:p14="http://schemas.microsoft.com/office/powerpoint/2010/main" val="427575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08226-11C4-4EF9-A9E3-89A28120D364}" type="slidenum">
              <a:rPr lang="en-US" altLang="en-US" smtClean="0"/>
              <a:pPr/>
              <a:t>6</a:t>
            </a:fld>
            <a:endParaRPr lang="en-US" altLang="en-US"/>
          </a:p>
        </p:txBody>
      </p:sp>
    </p:spTree>
    <p:extLst>
      <p:ext uri="{BB962C8B-B14F-4D97-AF65-F5344CB8AC3E}">
        <p14:creationId xmlns:p14="http://schemas.microsoft.com/office/powerpoint/2010/main" val="773116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08226-11C4-4EF9-A9E3-89A28120D364}"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77311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BC06F-D046-4F85-A5F0-DA3479C2EBB5}" type="slidenum">
              <a:rPr lang="en-US" altLang="en-US"/>
              <a:pPr/>
              <a:t>8</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0C7CA-C6DF-4211-BB17-6D3B4EBE654F}" type="slidenum">
              <a:rPr lang="en-US" altLang="en-US"/>
              <a:pPr/>
              <a:t>9</a:t>
            </a:fld>
            <a:endParaRPr lang="en-US" alt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AF189-3231-4E0A-817C-52C2C551DEC5}" type="slidenum">
              <a:rPr lang="en-US" altLang="en-US"/>
              <a:pPr/>
              <a:t>12</a:t>
            </a:fld>
            <a:endParaRPr lang="en-US"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08226-11C4-4EF9-A9E3-89A28120D364}" type="slidenum">
              <a:rPr lang="en-US" altLang="en-US" smtClean="0"/>
              <a:pPr/>
              <a:t>14</a:t>
            </a:fld>
            <a:endParaRPr lang="en-US" altLang="en-US"/>
          </a:p>
        </p:txBody>
      </p:sp>
    </p:spTree>
    <p:extLst>
      <p:ext uri="{BB962C8B-B14F-4D97-AF65-F5344CB8AC3E}">
        <p14:creationId xmlns:p14="http://schemas.microsoft.com/office/powerpoint/2010/main" val="1789839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08226-11C4-4EF9-A9E3-89A28120D364}" type="slidenum">
              <a:rPr lang="en-US" altLang="en-US" smtClean="0"/>
              <a:pPr/>
              <a:t>15</a:t>
            </a:fld>
            <a:endParaRPr lang="en-US" altLang="en-US"/>
          </a:p>
        </p:txBody>
      </p:sp>
    </p:spTree>
    <p:extLst>
      <p:ext uri="{BB962C8B-B14F-4D97-AF65-F5344CB8AC3E}">
        <p14:creationId xmlns:p14="http://schemas.microsoft.com/office/powerpoint/2010/main" val="2398933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08226-11C4-4EF9-A9E3-89A28120D364}" type="slidenum">
              <a:rPr lang="en-US" altLang="en-US" smtClean="0"/>
              <a:pPr/>
              <a:t>16</a:t>
            </a:fld>
            <a:endParaRPr lang="en-US" altLang="en-US"/>
          </a:p>
        </p:txBody>
      </p:sp>
    </p:spTree>
    <p:extLst>
      <p:ext uri="{BB962C8B-B14F-4D97-AF65-F5344CB8AC3E}">
        <p14:creationId xmlns:p14="http://schemas.microsoft.com/office/powerpoint/2010/main" val="1284364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en-US" altLang="en-US" noProof="0" smtClean="0"/>
              <a:t>Click to edit Master title style</a:t>
            </a:r>
          </a:p>
        </p:txBody>
      </p:sp>
      <p:sp>
        <p:nvSpPr>
          <p:cNvPr id="23555" name="Rectangle 3"/>
          <p:cNvSpPr>
            <a:spLocks noGrp="1" noChangeArrowheads="1"/>
          </p:cNvSpPr>
          <p:nvPr>
            <p:ph type="subTitle" idx="1"/>
          </p:nvPr>
        </p:nvSpPr>
        <p:spPr>
          <a:xfrm>
            <a:off x="1143000" y="4419600"/>
            <a:ext cx="6858000" cy="685800"/>
          </a:xfrm>
        </p:spPr>
        <p:txBody>
          <a:bodyPr/>
          <a:lstStyle>
            <a:lvl1pPr marL="0" indent="0" algn="ctr">
              <a:buFontTx/>
              <a:buNone/>
              <a:defRPr/>
            </a:lvl1pPr>
          </a:lstStyle>
          <a:p>
            <a:pPr lvl="0"/>
            <a:r>
              <a:rPr lang="en-US" altLang="en-US" noProof="0" smtClean="0"/>
              <a:t>Click to edit Master subtitle style</a:t>
            </a:r>
          </a:p>
        </p:txBody>
      </p:sp>
      <p:sp>
        <p:nvSpPr>
          <p:cNvPr id="23556" name="Rectangle 4"/>
          <p:cNvSpPr>
            <a:spLocks noGrp="1" noChangeArrowheads="1"/>
          </p:cNvSpPr>
          <p:nvPr>
            <p:ph type="dt" sz="half" idx="2"/>
          </p:nvPr>
        </p:nvSpPr>
        <p:spPr>
          <a:xfrm>
            <a:off x="228600" y="6248400"/>
            <a:ext cx="1905000" cy="457200"/>
          </a:xfrm>
        </p:spPr>
        <p:txBody>
          <a:bodyPr/>
          <a:lstStyle>
            <a:lvl1pPr>
              <a:defRPr/>
            </a:lvl1pPr>
          </a:lstStyle>
          <a:p>
            <a:endParaRPr lang="en-US" altLang="en-US"/>
          </a:p>
        </p:txBody>
      </p:sp>
      <p:sp>
        <p:nvSpPr>
          <p:cNvPr id="23557" name="Rectangle 5"/>
          <p:cNvSpPr>
            <a:spLocks noGrp="1" noChangeArrowheads="1"/>
          </p:cNvSpPr>
          <p:nvPr>
            <p:ph type="ftr" sz="quarter" idx="3"/>
          </p:nvPr>
        </p:nvSpPr>
        <p:spPr>
          <a:xfrm>
            <a:off x="2362200" y="6248400"/>
            <a:ext cx="4343400" cy="457200"/>
          </a:xfrm>
        </p:spPr>
        <p:txBody>
          <a:bodyPr/>
          <a:lstStyle>
            <a:lvl1pPr>
              <a:defRPr/>
            </a:lvl1pPr>
          </a:lstStyle>
          <a:p>
            <a:endParaRPr lang="en-US" altLang="en-US"/>
          </a:p>
        </p:txBody>
      </p:sp>
      <p:sp>
        <p:nvSpPr>
          <p:cNvPr id="23558" name="Rectangle 6"/>
          <p:cNvSpPr>
            <a:spLocks noGrp="1" noChangeArrowheads="1"/>
          </p:cNvSpPr>
          <p:nvPr>
            <p:ph type="sldNum" sz="quarter" idx="4"/>
          </p:nvPr>
        </p:nvSpPr>
        <p:spPr>
          <a:xfrm>
            <a:off x="7010400" y="6248400"/>
            <a:ext cx="1905000" cy="457200"/>
          </a:xfrm>
        </p:spPr>
        <p:txBody>
          <a:bodyPr/>
          <a:lstStyle>
            <a:lvl1pPr>
              <a:defRPr/>
            </a:lvl1pPr>
          </a:lstStyle>
          <a:p>
            <a:fld id="{C633D0E0-6463-4E3F-B4F7-2B5EA41C5DF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4B7A901-2F1B-45B9-8F28-B28FCAAECD45}" type="slidenum">
              <a:rPr lang="en-US" altLang="en-US"/>
              <a:pPr/>
              <a:t>‹#›</a:t>
            </a:fld>
            <a:endParaRPr lang="en-US" altLang="en-US"/>
          </a:p>
        </p:txBody>
      </p:sp>
    </p:spTree>
    <p:extLst>
      <p:ext uri="{BB962C8B-B14F-4D97-AF65-F5344CB8AC3E}">
        <p14:creationId xmlns:p14="http://schemas.microsoft.com/office/powerpoint/2010/main" val="4725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304800"/>
            <a:ext cx="1600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33600" y="304800"/>
            <a:ext cx="46482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E415EC-A32B-4379-93B1-32A5485F7EA0}" type="slidenum">
              <a:rPr lang="en-US" altLang="en-US"/>
              <a:pPr/>
              <a:t>‹#›</a:t>
            </a:fld>
            <a:endParaRPr lang="en-US" altLang="en-US"/>
          </a:p>
        </p:txBody>
      </p:sp>
    </p:spTree>
    <p:extLst>
      <p:ext uri="{BB962C8B-B14F-4D97-AF65-F5344CB8AC3E}">
        <p14:creationId xmlns:p14="http://schemas.microsoft.com/office/powerpoint/2010/main" val="471494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6400800" cy="1447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33600" y="1981200"/>
            <a:ext cx="3124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410200" y="1981200"/>
            <a:ext cx="3124200" cy="4038600"/>
          </a:xfrm>
        </p:spPr>
        <p:txBody>
          <a:bodyPr/>
          <a:lstStyle/>
          <a:p>
            <a:endParaRPr lang="en-US"/>
          </a:p>
        </p:txBody>
      </p:sp>
      <p:sp>
        <p:nvSpPr>
          <p:cNvPr id="5" name="Date Placeholder 4"/>
          <p:cNvSpPr>
            <a:spLocks noGrp="1"/>
          </p:cNvSpPr>
          <p:nvPr>
            <p:ph type="dt" sz="half" idx="10"/>
          </p:nvPr>
        </p:nvSpPr>
        <p:spPr>
          <a:xfrm>
            <a:off x="2133600" y="6248400"/>
            <a:ext cx="12954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886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239000" y="6248400"/>
            <a:ext cx="1295400" cy="457200"/>
          </a:xfrm>
        </p:spPr>
        <p:txBody>
          <a:bodyPr/>
          <a:lstStyle>
            <a:lvl1pPr>
              <a:defRPr/>
            </a:lvl1pPr>
          </a:lstStyle>
          <a:p>
            <a:fld id="{3F2EF77F-7B91-4CF3-B39A-1E9E8CD56192}" type="slidenum">
              <a:rPr lang="en-US" altLang="en-US"/>
              <a:pPr/>
              <a:t>‹#›</a:t>
            </a:fld>
            <a:endParaRPr lang="en-US" altLang="en-US"/>
          </a:p>
        </p:txBody>
      </p:sp>
    </p:spTree>
    <p:extLst>
      <p:ext uri="{BB962C8B-B14F-4D97-AF65-F5344CB8AC3E}">
        <p14:creationId xmlns:p14="http://schemas.microsoft.com/office/powerpoint/2010/main" val="377132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A224E09-5652-4FD5-B421-9A86F010EEC3}" type="slidenum">
              <a:rPr lang="en-US" altLang="en-US"/>
              <a:pPr/>
              <a:t>‹#›</a:t>
            </a:fld>
            <a:endParaRPr lang="en-US" altLang="en-US"/>
          </a:p>
        </p:txBody>
      </p:sp>
    </p:spTree>
    <p:extLst>
      <p:ext uri="{BB962C8B-B14F-4D97-AF65-F5344CB8AC3E}">
        <p14:creationId xmlns:p14="http://schemas.microsoft.com/office/powerpoint/2010/main" val="132056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82AC5E1-4B48-44C2-8707-338CE9BA6125}" type="slidenum">
              <a:rPr lang="en-US" altLang="en-US"/>
              <a:pPr/>
              <a:t>‹#›</a:t>
            </a:fld>
            <a:endParaRPr lang="en-US" altLang="en-US"/>
          </a:p>
        </p:txBody>
      </p:sp>
    </p:spTree>
    <p:extLst>
      <p:ext uri="{BB962C8B-B14F-4D97-AF65-F5344CB8AC3E}">
        <p14:creationId xmlns:p14="http://schemas.microsoft.com/office/powerpoint/2010/main" val="339795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4F19866-22A3-4630-B643-92ED7D4125EF}" type="slidenum">
              <a:rPr lang="en-US" altLang="en-US"/>
              <a:pPr/>
              <a:t>‹#›</a:t>
            </a:fld>
            <a:endParaRPr lang="en-US" altLang="en-US"/>
          </a:p>
        </p:txBody>
      </p:sp>
    </p:spTree>
    <p:extLst>
      <p:ext uri="{BB962C8B-B14F-4D97-AF65-F5344CB8AC3E}">
        <p14:creationId xmlns:p14="http://schemas.microsoft.com/office/powerpoint/2010/main" val="105615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7FF591F-7F7B-4937-A535-F7F5C3FB48B8}" type="slidenum">
              <a:rPr lang="en-US" altLang="en-US"/>
              <a:pPr/>
              <a:t>‹#›</a:t>
            </a:fld>
            <a:endParaRPr lang="en-US" altLang="en-US"/>
          </a:p>
        </p:txBody>
      </p:sp>
    </p:spTree>
    <p:extLst>
      <p:ext uri="{BB962C8B-B14F-4D97-AF65-F5344CB8AC3E}">
        <p14:creationId xmlns:p14="http://schemas.microsoft.com/office/powerpoint/2010/main" val="194507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A9A5ED1-4F2C-4EFF-BE77-30F9B714E23D}" type="slidenum">
              <a:rPr lang="en-US" altLang="en-US"/>
              <a:pPr/>
              <a:t>‹#›</a:t>
            </a:fld>
            <a:endParaRPr lang="en-US" altLang="en-US"/>
          </a:p>
        </p:txBody>
      </p:sp>
    </p:spTree>
    <p:extLst>
      <p:ext uri="{BB962C8B-B14F-4D97-AF65-F5344CB8AC3E}">
        <p14:creationId xmlns:p14="http://schemas.microsoft.com/office/powerpoint/2010/main" val="2774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152F8B2-CE86-4ABC-AF4B-A904239AFD71}" type="slidenum">
              <a:rPr lang="en-US" altLang="en-US"/>
              <a:pPr/>
              <a:t>‹#›</a:t>
            </a:fld>
            <a:endParaRPr lang="en-US" altLang="en-US"/>
          </a:p>
        </p:txBody>
      </p:sp>
    </p:spTree>
    <p:extLst>
      <p:ext uri="{BB962C8B-B14F-4D97-AF65-F5344CB8AC3E}">
        <p14:creationId xmlns:p14="http://schemas.microsoft.com/office/powerpoint/2010/main" val="392944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C0C0AFA-C55E-4D90-AA6A-5466AB9F7210}" type="slidenum">
              <a:rPr lang="en-US" altLang="en-US"/>
              <a:pPr/>
              <a:t>‹#›</a:t>
            </a:fld>
            <a:endParaRPr lang="en-US" altLang="en-US"/>
          </a:p>
        </p:txBody>
      </p:sp>
    </p:spTree>
    <p:extLst>
      <p:ext uri="{BB962C8B-B14F-4D97-AF65-F5344CB8AC3E}">
        <p14:creationId xmlns:p14="http://schemas.microsoft.com/office/powerpoint/2010/main" val="382537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C916463-7D62-4362-BCF6-013034630B46}" type="slidenum">
              <a:rPr lang="en-US" altLang="en-US"/>
              <a:pPr/>
              <a:t>‹#›</a:t>
            </a:fld>
            <a:endParaRPr lang="en-US" altLang="en-US"/>
          </a:p>
        </p:txBody>
      </p:sp>
    </p:spTree>
    <p:extLst>
      <p:ext uri="{BB962C8B-B14F-4D97-AF65-F5344CB8AC3E}">
        <p14:creationId xmlns:p14="http://schemas.microsoft.com/office/powerpoint/2010/main" val="88577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133600" y="3048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2"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22533"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22534"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37EE690E-F051-477C-B4C6-5D674DFC875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evelationandcreatio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ibleplaces.com/pergamum.htm" TargetMode="External"/><Relationship Id="rId1" Type="http://schemas.openxmlformats.org/officeDocument/2006/relationships/slideLayout" Target="../slideLayouts/slideLayout6.xml"/><Relationship Id="rId4" Type="http://schemas.openxmlformats.org/officeDocument/2006/relationships/hyperlink" Target="http://holylandphotos.org/browse.asp?s=1,3,7,20,111&amp;img=TWNAPG0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bibleplaces.com/pergamum.ht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holylandphotos.org/browse.asp?s=1,3,7,20,111&amp;img=TWNAPG05"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www.bibleplaces.com/pergamum.htm" TargetMode="External"/><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holylandphotos.org/browse.asp?s=1,3,7,20,111&amp;img=TWNAPG12"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holylandphotos.org/browse.asp?s=1,3,7,20,111&amp;img=TWNAPG12"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encyclopedia.com/html/p1/parchmen.asp"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ww.bibleplaces.com/pergamum.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holylandphotos.org/browse.asp?s=1,3,7,20,111&amp;img=TWNAPG1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www.bibleplaces.com/pergamum.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r>
              <a:rPr lang="en-US" altLang="en-US"/>
              <a:t>Revelation 2:12-17</a:t>
            </a:r>
          </a:p>
        </p:txBody>
      </p:sp>
      <p:sp>
        <p:nvSpPr>
          <p:cNvPr id="20489" name="Rectangle 1033"/>
          <p:cNvSpPr>
            <a:spLocks noChangeArrowheads="1"/>
          </p:cNvSpPr>
          <p:nvPr/>
        </p:nvSpPr>
        <p:spPr bwMode="auto">
          <a:xfrm>
            <a:off x="2667000" y="62484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sz="1400" i="1"/>
              <a:t>Wallace, Steven J.</a:t>
            </a:r>
            <a:r>
              <a:rPr lang="en-US" altLang="en-US" sz="1400"/>
              <a:t>  www.revelationandcreation.com</a:t>
            </a:r>
          </a:p>
        </p:txBody>
      </p:sp>
      <p:sp>
        <p:nvSpPr>
          <p:cNvPr id="20490" name="Rectangle 1034">
            <a:hlinkClick r:id="rId2"/>
          </p:cNvPr>
          <p:cNvSpPr>
            <a:spLocks noChangeArrowheads="1"/>
          </p:cNvSpPr>
          <p:nvPr/>
        </p:nvSpPr>
        <p:spPr bwMode="auto">
          <a:xfrm>
            <a:off x="2590800" y="6248400"/>
            <a:ext cx="3962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Rectangle 2"/>
          <p:cNvSpPr>
            <a:spLocks noGrp="1" noChangeArrowheads="1"/>
          </p:cNvSpPr>
          <p:nvPr>
            <p:ph type="ctrTitle"/>
          </p:nvPr>
        </p:nvSpPr>
        <p:spPr/>
        <p:txBody>
          <a:bodyPr>
            <a:prstTxWarp prst="textPlain">
              <a:avLst/>
            </a:prstTxWarp>
          </a:bodyPr>
          <a:lstStyle/>
          <a:p>
            <a:r>
              <a:rPr lang="en-US" altLang="en-US"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Pergamos</a:t>
            </a:r>
            <a:endParaRPr lang="en-US" alt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“Satan’s Throne” (Rev. 2:13)</a:t>
            </a:r>
          </a:p>
        </p:txBody>
      </p:sp>
      <p:sp>
        <p:nvSpPr>
          <p:cNvPr id="14339" name="Text Box 3"/>
          <p:cNvSpPr txBox="1">
            <a:spLocks noChangeArrowheads="1"/>
          </p:cNvSpPr>
          <p:nvPr/>
        </p:nvSpPr>
        <p:spPr bwMode="auto">
          <a:xfrm>
            <a:off x="1676400" y="2166938"/>
            <a:ext cx="7467600"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sz="2800">
                <a:latin typeface="Tahoma" pitchFamily="34" charset="0"/>
              </a:rPr>
              <a:t> A city dedicated to temples and sensuous worship</a:t>
            </a:r>
          </a:p>
          <a:p>
            <a:pPr eaLnBrk="1" hangingPunct="1">
              <a:buFontTx/>
              <a:buAutoNum type="arabicPeriod"/>
            </a:pPr>
            <a:r>
              <a:rPr lang="en-US" altLang="en-US" sz="2800">
                <a:latin typeface="Tahoma" pitchFamily="34" charset="0"/>
              </a:rPr>
              <a:t> A city that referred to Zeus as “the savior”</a:t>
            </a:r>
          </a:p>
          <a:p>
            <a:pPr eaLnBrk="1" hangingPunct="1">
              <a:buFontTx/>
              <a:buAutoNum type="arabicPeriod"/>
            </a:pPr>
            <a:r>
              <a:rPr lang="en-US" altLang="en-US" sz="2800">
                <a:latin typeface="Tahoma" pitchFamily="34" charset="0"/>
              </a:rPr>
              <a:t> A city that created an environment for the deeds of the Nicolaitans to flourish</a:t>
            </a:r>
          </a:p>
          <a:p>
            <a:pPr eaLnBrk="1" hangingPunct="1">
              <a:buFontTx/>
              <a:buAutoNum type="arabicPeriod"/>
            </a:pPr>
            <a:r>
              <a:rPr lang="en-US" altLang="en-US" sz="2800">
                <a:latin typeface="Tahoma" pitchFamily="34" charset="0"/>
              </a:rPr>
              <a:t> A city which had the seat for emperor worship</a:t>
            </a:r>
          </a:p>
          <a:p>
            <a:pPr eaLnBrk="1" hangingPunct="1">
              <a:buFontTx/>
              <a:buAutoNum type="arabicPeriod"/>
            </a:pPr>
            <a:r>
              <a:rPr lang="en-US" altLang="en-US" sz="2800">
                <a:latin typeface="Tahoma" pitchFamily="34" charset="0"/>
              </a:rPr>
              <a:t> Sadly, a city where the beacon of truth was beginning to dim and grow corrupt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withEffect">
                                  <p:stCondLst>
                                    <p:cond delay="0"/>
                                  </p:stCondLst>
                                  <p:iterate type="wd">
                                    <p:tmPct val="100000"/>
                                  </p:iterate>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1000" fill="hold"/>
                                        <p:tgtEl>
                                          <p:spTgt spid="14338"/>
                                        </p:tgtEl>
                                        <p:attrNameLst>
                                          <p:attrName>ppt_x</p:attrName>
                                        </p:attrNameLst>
                                      </p:cBhvr>
                                      <p:tavLst>
                                        <p:tav tm="0">
                                          <p:val>
                                            <p:strVal val="#ppt_x"/>
                                          </p:val>
                                        </p:tav>
                                        <p:tav tm="100000">
                                          <p:val>
                                            <p:strVal val="#ppt_x"/>
                                          </p:val>
                                        </p:tav>
                                      </p:tavLst>
                                    </p:anim>
                                    <p:anim calcmode="lin" valueType="num">
                                      <p:cBhvr additive="base">
                                        <p:cTn id="8" dur="1000" fill="hold"/>
                                        <p:tgtEl>
                                          <p:spTgt spid="143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slide(fromLeft)">
                                      <p:cBhvr>
                                        <p:cTn id="13" dur="500"/>
                                        <p:tgtEl>
                                          <p:spTgt spid="1433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4339">
                                            <p:txEl>
                                              <p:pRg st="1" end="1"/>
                                            </p:txEl>
                                          </p:spTgt>
                                        </p:tgtEl>
                                        <p:attrNameLst>
                                          <p:attrName>style.visibility</p:attrName>
                                        </p:attrNameLst>
                                      </p:cBhvr>
                                      <p:to>
                                        <p:strVal val="visible"/>
                                      </p:to>
                                    </p:set>
                                    <p:animEffect transition="in" filter="slide(fromLeft)">
                                      <p:cBhvr>
                                        <p:cTn id="18" dur="500"/>
                                        <p:tgtEl>
                                          <p:spTgt spid="1433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Effect transition="in" filter="slide(fromLeft)">
                                      <p:cBhvr>
                                        <p:cTn id="23" dur="500"/>
                                        <p:tgtEl>
                                          <p:spTgt spid="1433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slide(fromLeft)">
                                      <p:cBhvr>
                                        <p:cTn id="28" dur="500"/>
                                        <p:tgtEl>
                                          <p:spTgt spid="1433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14339">
                                            <p:txEl>
                                              <p:pRg st="4" end="4"/>
                                            </p:txEl>
                                          </p:spTgt>
                                        </p:tgtEl>
                                        <p:attrNameLst>
                                          <p:attrName>style.visibility</p:attrName>
                                        </p:attrNameLst>
                                      </p:cBhvr>
                                      <p:to>
                                        <p:strVal val="visible"/>
                                      </p:to>
                                    </p:set>
                                    <p:animEffect transition="in" filter="slide(fromLeft)">
                                      <p:cBhvr>
                                        <p:cTn id="33"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4" name="Picture 1030" descr="TWNAPG02_800">
            <a:hlinkClick r:id="rId2" tooltip="Click to close window"/>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p:nvPr>
        </p:nvSpPr>
        <p:spPr>
          <a:xfrm>
            <a:off x="2133600" y="-76200"/>
            <a:ext cx="6400800" cy="1447800"/>
          </a:xfrm>
        </p:spPr>
        <p:txBody>
          <a:bodyPr/>
          <a:lstStyle/>
          <a:p>
            <a:r>
              <a:rPr lang="en-US" altLang="en-US"/>
              <a:t>Pergamum’s Theatre</a:t>
            </a:r>
          </a:p>
        </p:txBody>
      </p:sp>
      <p:sp>
        <p:nvSpPr>
          <p:cNvPr id="12295" name="Text Box 1031"/>
          <p:cNvSpPr txBox="1">
            <a:spLocks noChangeArrowheads="1"/>
          </p:cNvSpPr>
          <p:nvPr/>
        </p:nvSpPr>
        <p:spPr bwMode="auto">
          <a:xfrm>
            <a:off x="0" y="6461125"/>
            <a:ext cx="4319588" cy="3968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hlinkClick r:id="rId4"/>
              </a:rPr>
              <a:t>Courtesy of www.holylandphotos.org</a:t>
            </a:r>
            <a:endParaRPr lang="en-US" altLang="en-US" sz="2000"/>
          </a:p>
        </p:txBody>
      </p:sp>
    </p:spTree>
  </p:cSld>
  <p:clrMapOvr>
    <a:masterClrMapping/>
  </p:clrMapOvr>
  <p:transition spd="slow">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Pegamum’s Theatre</a:t>
            </a:r>
          </a:p>
        </p:txBody>
      </p:sp>
      <p:pic>
        <p:nvPicPr>
          <p:cNvPr id="28675" name="Picture 3" descr="TWNAPG05_800">
            <a:hlinkClick r:id="rId3" tooltip="Click to close window"/>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6" name="Rectangle 4"/>
          <p:cNvSpPr>
            <a:spLocks noChangeArrowheads="1"/>
          </p:cNvSpPr>
          <p:nvPr/>
        </p:nvSpPr>
        <p:spPr bwMode="auto">
          <a:xfrm>
            <a:off x="4953000" y="-5334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80000"/>
              </a:lnSpc>
              <a:defRPr sz="4000">
                <a:solidFill>
                  <a:schemeClr val="tx2"/>
                </a:solidFill>
                <a:latin typeface="Arial Black" pitchFamily="34" charset="0"/>
              </a:defRPr>
            </a:lvl1pPr>
            <a:lvl2pPr>
              <a:lnSpc>
                <a:spcPct val="80000"/>
              </a:lnSpc>
              <a:defRPr sz="4000">
                <a:solidFill>
                  <a:schemeClr val="tx2"/>
                </a:solidFill>
                <a:latin typeface="Arial Black" pitchFamily="34" charset="0"/>
              </a:defRPr>
            </a:lvl2pPr>
            <a:lvl3pPr>
              <a:lnSpc>
                <a:spcPct val="80000"/>
              </a:lnSpc>
              <a:defRPr sz="4000">
                <a:solidFill>
                  <a:schemeClr val="tx2"/>
                </a:solidFill>
                <a:latin typeface="Arial Black" pitchFamily="34" charset="0"/>
              </a:defRPr>
            </a:lvl3pPr>
            <a:lvl4pPr>
              <a:lnSpc>
                <a:spcPct val="80000"/>
              </a:lnSpc>
              <a:defRPr sz="4000">
                <a:solidFill>
                  <a:schemeClr val="tx2"/>
                </a:solidFill>
                <a:latin typeface="Arial Black" pitchFamily="34" charset="0"/>
              </a:defRPr>
            </a:lvl4pPr>
            <a:lvl5pPr>
              <a:lnSpc>
                <a:spcPct val="80000"/>
              </a:lnSpc>
              <a:defRPr sz="4000">
                <a:solidFill>
                  <a:schemeClr val="tx2"/>
                </a:solidFill>
                <a:latin typeface="Arial Black" pitchFamily="34" charset="0"/>
              </a:defRPr>
            </a:lvl5pPr>
            <a:lvl6pPr marL="457200" fontAlgn="base">
              <a:lnSpc>
                <a:spcPct val="80000"/>
              </a:lnSpc>
              <a:spcBef>
                <a:spcPct val="0"/>
              </a:spcBef>
              <a:spcAft>
                <a:spcPct val="0"/>
              </a:spcAft>
              <a:defRPr sz="4000">
                <a:solidFill>
                  <a:schemeClr val="tx2"/>
                </a:solidFill>
                <a:latin typeface="Arial Black" pitchFamily="34" charset="0"/>
              </a:defRPr>
            </a:lvl6pPr>
            <a:lvl7pPr marL="914400" fontAlgn="base">
              <a:lnSpc>
                <a:spcPct val="80000"/>
              </a:lnSpc>
              <a:spcBef>
                <a:spcPct val="0"/>
              </a:spcBef>
              <a:spcAft>
                <a:spcPct val="0"/>
              </a:spcAft>
              <a:defRPr sz="4000">
                <a:solidFill>
                  <a:schemeClr val="tx2"/>
                </a:solidFill>
                <a:latin typeface="Arial Black" pitchFamily="34" charset="0"/>
              </a:defRPr>
            </a:lvl7pPr>
            <a:lvl8pPr marL="1371600" fontAlgn="base">
              <a:lnSpc>
                <a:spcPct val="80000"/>
              </a:lnSpc>
              <a:spcBef>
                <a:spcPct val="0"/>
              </a:spcBef>
              <a:spcAft>
                <a:spcPct val="0"/>
              </a:spcAft>
              <a:defRPr sz="4000">
                <a:solidFill>
                  <a:schemeClr val="tx2"/>
                </a:solidFill>
                <a:latin typeface="Arial Black" pitchFamily="34" charset="0"/>
              </a:defRPr>
            </a:lvl8pPr>
            <a:lvl9pPr marL="1828800" fontAlgn="base">
              <a:lnSpc>
                <a:spcPct val="80000"/>
              </a:lnSpc>
              <a:spcBef>
                <a:spcPct val="0"/>
              </a:spcBef>
              <a:spcAft>
                <a:spcPct val="0"/>
              </a:spcAft>
              <a:defRPr sz="4000">
                <a:solidFill>
                  <a:schemeClr val="tx2"/>
                </a:solidFill>
                <a:latin typeface="Arial Black" pitchFamily="34" charset="0"/>
              </a:defRPr>
            </a:lvl9pPr>
          </a:lstStyle>
          <a:p>
            <a:pPr eaLnBrk="1" hangingPunct="1"/>
            <a:r>
              <a:rPr lang="en-US" altLang="en-US" sz="2800">
                <a:solidFill>
                  <a:schemeClr val="bg1"/>
                </a:solidFill>
              </a:rPr>
              <a:t>Pergamum’s Theatre</a:t>
            </a:r>
          </a:p>
        </p:txBody>
      </p:sp>
      <p:sp>
        <p:nvSpPr>
          <p:cNvPr id="28677" name="Text Box 5"/>
          <p:cNvSpPr txBox="1">
            <a:spLocks noChangeArrowheads="1"/>
          </p:cNvSpPr>
          <p:nvPr/>
        </p:nvSpPr>
        <p:spPr bwMode="auto">
          <a:xfrm>
            <a:off x="4748213" y="6335713"/>
            <a:ext cx="4319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hlinkClick r:id="rId5"/>
              </a:rPr>
              <a:t>Courtesy of www.holylandphotos.org</a:t>
            </a:r>
            <a:endParaRPr lang="en-US" altLang="en-US" sz="2000"/>
          </a:p>
        </p:txBody>
      </p:sp>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315" name="Picture 3" descr="Pergamum white 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7889"/>
            <a:ext cx="5105400" cy="30901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316" name="Text Box 4"/>
          <p:cNvSpPr txBox="1">
            <a:spLocks noChangeArrowheads="1"/>
          </p:cNvSpPr>
          <p:nvPr/>
        </p:nvSpPr>
        <p:spPr bwMode="auto">
          <a:xfrm>
            <a:off x="1676400" y="0"/>
            <a:ext cx="74676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2800" dirty="0">
                <a:latin typeface="OldCentury" pitchFamily="2" charset="0"/>
              </a:rPr>
              <a:t>White Stone </a:t>
            </a:r>
          </a:p>
          <a:p>
            <a:pPr eaLnBrk="1" hangingPunct="1"/>
            <a:r>
              <a:rPr lang="en-US" altLang="en-US" sz="2400" dirty="0">
                <a:latin typeface="Tahoma" pitchFamily="34" charset="0"/>
              </a:rPr>
              <a:t>This white stone at Pergamum with names inscribed reminds us of Jesus' words: </a:t>
            </a:r>
            <a:r>
              <a:rPr lang="en-US" altLang="en-US" sz="2400" i="1" dirty="0">
                <a:latin typeface="Tahoma" pitchFamily="34" charset="0"/>
              </a:rPr>
              <a:t>"And to the angel of the church in </a:t>
            </a:r>
            <a:r>
              <a:rPr lang="en-US" altLang="en-US" sz="2400" i="1" dirty="0" err="1">
                <a:latin typeface="Tahoma" pitchFamily="34" charset="0"/>
              </a:rPr>
              <a:t>Pergamos</a:t>
            </a:r>
            <a:r>
              <a:rPr lang="en-US" altLang="en-US" sz="2400" i="1" dirty="0">
                <a:latin typeface="Tahoma" pitchFamily="34" charset="0"/>
              </a:rPr>
              <a:t> write...He that hath an ear, let him hear what the Spirit </a:t>
            </a:r>
            <a:r>
              <a:rPr lang="en-US" altLang="en-US" sz="2400" i="1" dirty="0" err="1">
                <a:latin typeface="Tahoma" pitchFamily="34" charset="0"/>
              </a:rPr>
              <a:t>saith</a:t>
            </a:r>
            <a:r>
              <a:rPr lang="en-US" altLang="en-US" sz="2400" i="1" dirty="0">
                <a:latin typeface="Tahoma" pitchFamily="34" charset="0"/>
              </a:rPr>
              <a:t> unto the churches; To him that </a:t>
            </a:r>
            <a:r>
              <a:rPr lang="en-US" altLang="en-US" sz="2400" i="1" dirty="0" err="1">
                <a:latin typeface="Tahoma" pitchFamily="34" charset="0"/>
              </a:rPr>
              <a:t>overcometh</a:t>
            </a:r>
            <a:r>
              <a:rPr lang="en-US" altLang="en-US" sz="2400" i="1" dirty="0">
                <a:latin typeface="Tahoma" pitchFamily="34" charset="0"/>
              </a:rPr>
              <a:t> will I give to eat of the hidden manna, and will give him a white stone, and in the stone a new name written, which no man </a:t>
            </a:r>
            <a:r>
              <a:rPr lang="en-US" altLang="en-US" sz="2400" i="1" dirty="0" err="1">
                <a:latin typeface="Tahoma" pitchFamily="34" charset="0"/>
              </a:rPr>
              <a:t>knoweth</a:t>
            </a:r>
            <a:r>
              <a:rPr lang="en-US" altLang="en-US" sz="2400" i="1" dirty="0">
                <a:latin typeface="Tahoma" pitchFamily="34" charset="0"/>
              </a:rPr>
              <a:t> saving he that </a:t>
            </a:r>
            <a:r>
              <a:rPr lang="en-US" altLang="en-US" sz="2400" i="1" dirty="0" err="1">
                <a:latin typeface="Tahoma" pitchFamily="34" charset="0"/>
              </a:rPr>
              <a:t>receiveth</a:t>
            </a:r>
            <a:r>
              <a:rPr lang="en-US" altLang="en-US" sz="2400" i="1" dirty="0">
                <a:latin typeface="Tahoma" pitchFamily="34" charset="0"/>
              </a:rPr>
              <a:t> it"</a:t>
            </a:r>
            <a:r>
              <a:rPr lang="en-US" altLang="en-US" sz="2400" dirty="0">
                <a:latin typeface="Tahoma" pitchFamily="34" charset="0"/>
              </a:rPr>
              <a:t> (Rev 2:12, 17).</a:t>
            </a:r>
          </a:p>
          <a:p>
            <a:pPr eaLnBrk="1" hangingPunct="1"/>
            <a:endParaRPr lang="en-US" altLang="en-US" sz="2400" dirty="0">
              <a:latin typeface="Tahoma" pitchFamily="34" charset="0"/>
            </a:endParaRPr>
          </a:p>
        </p:txBody>
      </p:sp>
      <p:sp>
        <p:nvSpPr>
          <p:cNvPr id="13314" name="Rectangle 2"/>
          <p:cNvSpPr>
            <a:spLocks noGrp="1" noChangeArrowheads="1"/>
          </p:cNvSpPr>
          <p:nvPr>
            <p:ph type="title"/>
          </p:nvPr>
        </p:nvSpPr>
        <p:spPr>
          <a:xfrm>
            <a:off x="5105400" y="4572000"/>
            <a:ext cx="4038600" cy="1263650"/>
          </a:xfrm>
          <a:solidFill>
            <a:srgbClr val="000000"/>
          </a:solidFill>
          <a:ln/>
        </p:spPr>
        <p:txBody>
          <a:bodyPr>
            <a:prstTxWarp prst="textPlain">
              <a:avLst/>
            </a:prstTxWarp>
            <a:spAutoFit/>
          </a:bodyPr>
          <a:lstStyle/>
          <a:p>
            <a:pPr algn="ctr"/>
            <a:r>
              <a:rPr lang="en-US" altLang="en-US" sz="4800" dirty="0">
                <a:solidFill>
                  <a:srgbClr val="FFFFFF"/>
                </a:solidFill>
                <a:latin typeface="Boulder" pitchFamily="2" charset="0"/>
              </a:rPr>
              <a:t>White Stone</a:t>
            </a:r>
          </a:p>
        </p:txBody>
      </p:sp>
      <p:sp>
        <p:nvSpPr>
          <p:cNvPr id="27650" name="Text Box 2"/>
          <p:cNvSpPr txBox="1">
            <a:spLocks noChangeArrowheads="1"/>
          </p:cNvSpPr>
          <p:nvPr/>
        </p:nvSpPr>
        <p:spPr bwMode="auto">
          <a:xfrm>
            <a:off x="5530850" y="6477000"/>
            <a:ext cx="3613150" cy="36671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hlinkClick r:id="rId3"/>
              </a:rPr>
              <a:t>Courtesy of www.bibleplaces.com</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ssolve">
                                      <p:cBhvr>
                                        <p:cTn id="7" dur="500"/>
                                        <p:tgtEl>
                                          <p:spTgt spid="13315"/>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13314"/>
                                        </p:tgtEl>
                                        <p:attrNameLst>
                                          <p:attrName>style.visibility</p:attrName>
                                        </p:attrNameLst>
                                      </p:cBhvr>
                                      <p:to>
                                        <p:strVal val="visible"/>
                                      </p:to>
                                    </p:set>
                                    <p:anim calcmode="lin" valueType="num">
                                      <p:cBhvr>
                                        <p:cTn id="10" dur="1000" fill="hold"/>
                                        <p:tgtEl>
                                          <p:spTgt spid="13314"/>
                                        </p:tgtEl>
                                        <p:attrNameLst>
                                          <p:attrName>ppt_w</p:attrName>
                                        </p:attrNameLst>
                                      </p:cBhvr>
                                      <p:tavLst>
                                        <p:tav tm="0">
                                          <p:val>
                                            <p:fltVal val="0"/>
                                          </p:val>
                                        </p:tav>
                                        <p:tav tm="100000">
                                          <p:val>
                                            <p:strVal val="#ppt_w"/>
                                          </p:val>
                                        </p:tav>
                                      </p:tavLst>
                                    </p:anim>
                                    <p:anim calcmode="lin" valueType="num">
                                      <p:cBhvr>
                                        <p:cTn id="11" dur="1000" fill="hold"/>
                                        <p:tgtEl>
                                          <p:spTgt spid="13314"/>
                                        </p:tgtEl>
                                        <p:attrNameLst>
                                          <p:attrName>ppt_h</p:attrName>
                                        </p:attrNameLst>
                                      </p:cBhvr>
                                      <p:tavLst>
                                        <p:tav tm="0">
                                          <p:val>
                                            <p:fltVal val="0"/>
                                          </p:val>
                                        </p:tav>
                                        <p:tav tm="100000">
                                          <p:val>
                                            <p:strVal val="#ppt_h"/>
                                          </p:val>
                                        </p:tav>
                                      </p:tavLst>
                                    </p:anim>
                                    <p:anim calcmode="lin" valueType="num">
                                      <p:cBhvr>
                                        <p:cTn id="12" dur="1000" fill="hold"/>
                                        <p:tgtEl>
                                          <p:spTgt spid="13314"/>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13314"/>
                                        </p:tgtEl>
                                        <p:attrNameLst>
                                          <p:attrName>ppt_y</p:attrName>
                                        </p:attrNameLst>
                                      </p:cBhvr>
                                      <p:tavLst>
                                        <p:tav tm="0" fmla="#ppt_y+(sin(-2*pi*(1-$))*-#ppt_x+cos(-2*pi*(1-$))*(1-#ppt_y))*(1-$)">
                                          <p:val>
                                            <p:fltVal val="0"/>
                                          </p:val>
                                        </p:tav>
                                        <p:tav tm="100000">
                                          <p:val>
                                            <p:fltVal val="1"/>
                                          </p:val>
                                        </p:tav>
                                      </p:tavLst>
                                    </p:anim>
                                  </p:childTnLst>
                                </p:cTn>
                              </p:par>
                            </p:childTnLst>
                          </p:cTn>
                        </p:par>
                        <p:par>
                          <p:cTn id="14" fill="hold" nodeType="afterGroup">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3316"/>
                                        </p:tgtEl>
                                        <p:attrNameLst>
                                          <p:attrName>style.visibility</p:attrName>
                                        </p:attrNameLst>
                                      </p:cBhvr>
                                      <p:to>
                                        <p:strVal val="visible"/>
                                      </p:to>
                                    </p:set>
                                    <p:anim calcmode="lin" valueType="num">
                                      <p:cBhvr>
                                        <p:cTn id="17" dur="500" fill="hold"/>
                                        <p:tgtEl>
                                          <p:spTgt spid="13316"/>
                                        </p:tgtEl>
                                        <p:attrNameLst>
                                          <p:attrName>ppt_w</p:attrName>
                                        </p:attrNameLst>
                                      </p:cBhvr>
                                      <p:tavLst>
                                        <p:tav tm="0">
                                          <p:val>
                                            <p:fltVal val="0"/>
                                          </p:val>
                                        </p:tav>
                                        <p:tav tm="100000">
                                          <p:val>
                                            <p:strVal val="#ppt_w"/>
                                          </p:val>
                                        </p:tav>
                                      </p:tavLst>
                                    </p:anim>
                                    <p:anim calcmode="lin" valueType="num">
                                      <p:cBhvr>
                                        <p:cTn id="18" dur="500" fill="hold"/>
                                        <p:tgtEl>
                                          <p:spTgt spid="133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utoUpdateAnimBg="0"/>
      <p:bldP spid="1331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The Church at Pergamos</a:t>
            </a:r>
          </a:p>
        </p:txBody>
      </p:sp>
      <p:sp>
        <p:nvSpPr>
          <p:cNvPr id="15363" name="Rectangle 3"/>
          <p:cNvSpPr>
            <a:spLocks noGrp="1" noChangeArrowheads="1"/>
          </p:cNvSpPr>
          <p:nvPr>
            <p:ph type="body" idx="1"/>
          </p:nvPr>
        </p:nvSpPr>
        <p:spPr>
          <a:xfrm>
            <a:off x="1182688" y="2017713"/>
            <a:ext cx="7772400" cy="4535487"/>
          </a:xfrm>
        </p:spPr>
        <p:txBody>
          <a:bodyPr/>
          <a:lstStyle/>
          <a:p>
            <a:r>
              <a:rPr lang="en-US" altLang="en-US"/>
              <a:t>Salutation (2:12) “two-edged sword”</a:t>
            </a:r>
          </a:p>
          <a:p>
            <a:r>
              <a:rPr lang="en-US" altLang="en-US"/>
              <a:t>Divine Praise (2:13)</a:t>
            </a:r>
          </a:p>
          <a:p>
            <a:pPr lvl="1"/>
            <a:r>
              <a:rPr lang="en-US" altLang="en-US"/>
              <a:t>Held fast the name of Christ (even among Satan’s throne.</a:t>
            </a:r>
          </a:p>
          <a:p>
            <a:pPr lvl="1"/>
            <a:r>
              <a:rPr lang="en-US" altLang="en-US"/>
              <a:t>Did not deny the faith, even when one of their own was put to death, Antipas.</a:t>
            </a:r>
          </a:p>
          <a:p>
            <a:pPr lvl="1"/>
            <a:r>
              <a:rPr lang="en-US" altLang="en-US"/>
              <a:t>Tradition has it that Antipas was roasted to death. He was probably the first martyr in this region.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15363">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p:cTn id="13" dur="500" fill="hold"/>
                                        <p:tgtEl>
                                          <p:spTgt spid="1536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15363">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p:cTn id="19" dur="500" fill="hold"/>
                                        <p:tgtEl>
                                          <p:spTgt spid="15363">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15363">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p:cTn id="25" dur="500" fill="hold"/>
                                        <p:tgtEl>
                                          <p:spTgt spid="15363">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15363">
                                            <p:txEl>
                                              <p:pRg st="3" end="3"/>
                                            </p:txEl>
                                          </p:spTgt>
                                        </p:tgtEl>
                                        <p:attrNameLst>
                                          <p:attrName>ppt_h</p:attrName>
                                        </p:attrNameLst>
                                      </p:cBhvr>
                                      <p:tavLst>
                                        <p:tav tm="0">
                                          <p:val>
                                            <p:strVal val="4/3*#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p:cTn id="31" dur="500" fill="hold"/>
                                        <p:tgtEl>
                                          <p:spTgt spid="15363">
                                            <p:txEl>
                                              <p:pRg st="4" end="4"/>
                                            </p:txEl>
                                          </p:spTgt>
                                        </p:tgtEl>
                                        <p:attrNameLst>
                                          <p:attrName>ppt_w</p:attrName>
                                        </p:attrNameLst>
                                      </p:cBhvr>
                                      <p:tavLst>
                                        <p:tav tm="0">
                                          <p:val>
                                            <p:strVal val="4/3*#ppt_w"/>
                                          </p:val>
                                        </p:tav>
                                        <p:tav tm="100000">
                                          <p:val>
                                            <p:strVal val="#ppt_w"/>
                                          </p:val>
                                        </p:tav>
                                      </p:tavLst>
                                    </p:anim>
                                    <p:anim calcmode="lin" valueType="num">
                                      <p:cBhvr>
                                        <p:cTn id="32" dur="500" fill="hold"/>
                                        <p:tgtEl>
                                          <p:spTgt spid="15363">
                                            <p:txEl>
                                              <p:pRg st="4" end="4"/>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The Church at Pergamos</a:t>
            </a:r>
          </a:p>
        </p:txBody>
      </p:sp>
      <p:sp>
        <p:nvSpPr>
          <p:cNvPr id="16387" name="Rectangle 3"/>
          <p:cNvSpPr>
            <a:spLocks noGrp="1" noChangeArrowheads="1"/>
          </p:cNvSpPr>
          <p:nvPr>
            <p:ph type="body" idx="1"/>
          </p:nvPr>
        </p:nvSpPr>
        <p:spPr/>
        <p:txBody>
          <a:bodyPr/>
          <a:lstStyle/>
          <a:p>
            <a:r>
              <a:rPr lang="en-US" altLang="en-US"/>
              <a:t>Divine Protest (2:14, 15)</a:t>
            </a:r>
          </a:p>
          <a:p>
            <a:pPr lvl="1"/>
            <a:r>
              <a:rPr lang="en-US" altLang="en-US"/>
              <a:t>Didn’t practice discipline</a:t>
            </a:r>
          </a:p>
          <a:p>
            <a:pPr lvl="1"/>
            <a:r>
              <a:rPr lang="en-US" altLang="en-US"/>
              <a:t>Tolerated some who held to the doctrine of Balaam</a:t>
            </a:r>
          </a:p>
          <a:p>
            <a:pPr lvl="1"/>
            <a:r>
              <a:rPr lang="en-US" altLang="en-US"/>
              <a:t>Tolerated some who held the doctrine of the Nicolaitans</a:t>
            </a:r>
          </a:p>
        </p:txBody>
      </p:sp>
      <p:grpSp>
        <p:nvGrpSpPr>
          <p:cNvPr id="16391" name="Group 7"/>
          <p:cNvGrpSpPr>
            <a:grpSpLocks/>
          </p:cNvGrpSpPr>
          <p:nvPr/>
        </p:nvGrpSpPr>
        <p:grpSpPr bwMode="auto">
          <a:xfrm>
            <a:off x="822325" y="3048000"/>
            <a:ext cx="6569075" cy="3962400"/>
            <a:chOff x="192" y="1968"/>
            <a:chExt cx="4138" cy="2496"/>
          </a:xfrm>
        </p:grpSpPr>
        <p:sp>
          <p:nvSpPr>
            <p:cNvPr id="16388" name="Text Box 4"/>
            <p:cNvSpPr txBox="1">
              <a:spLocks noChangeArrowheads="1"/>
            </p:cNvSpPr>
            <p:nvPr/>
          </p:nvSpPr>
          <p:spPr bwMode="auto">
            <a:xfrm>
              <a:off x="912" y="3335"/>
              <a:ext cx="3418" cy="1003"/>
            </a:xfrm>
            <a:prstGeom prst="rect">
              <a:avLst/>
            </a:prstGeom>
            <a:solidFill>
              <a:srgbClr val="FFFFFF"/>
            </a:solidFill>
            <a:ln w="381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3200">
                  <a:latin typeface="OldCentury" pitchFamily="2" charset="0"/>
                </a:rPr>
                <a:t>In reference to idolatry and fornication</a:t>
              </a:r>
            </a:p>
            <a:p>
              <a:pPr algn="ctr" eaLnBrk="1" hangingPunct="1"/>
              <a:r>
                <a:rPr lang="en-US" altLang="en-US" sz="3200">
                  <a:latin typeface="Tahoma" pitchFamily="34" charset="0"/>
                </a:rPr>
                <a:t>(Num. 31:16; 25:1-9)</a:t>
              </a:r>
            </a:p>
          </p:txBody>
        </p:sp>
        <p:sp>
          <p:nvSpPr>
            <p:cNvPr id="16389" name="AutoShape 5"/>
            <p:cNvSpPr>
              <a:spLocks noChangeArrowheads="1"/>
            </p:cNvSpPr>
            <p:nvPr/>
          </p:nvSpPr>
          <p:spPr bwMode="auto">
            <a:xfrm rot="5400000" flipV="1">
              <a:off x="-552" y="2712"/>
              <a:ext cx="2496" cy="1008"/>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6387">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6387">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6387">
                                            <p:txEl>
                                              <p:pRg st="0" end="0"/>
                                            </p:txEl>
                                          </p:spTgt>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 calcmode="lin" valueType="num">
                                      <p:cBhvr>
                                        <p:cTn id="14"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16387">
                                            <p:txEl>
                                              <p:pRg st="1" end="1"/>
                                            </p:txEl>
                                          </p:spTgt>
                                        </p:tgtEl>
                                        <p:attrNameLst>
                                          <p:attrName>ppt_y</p:attrName>
                                        </p:attrNameLst>
                                      </p:cBhvr>
                                      <p:tavLst>
                                        <p:tav tm="0">
                                          <p:val>
                                            <p:strVal val="#ppt_y+#ppt_h/2"/>
                                          </p:val>
                                        </p:tav>
                                        <p:tav tm="100000">
                                          <p:val>
                                            <p:strVal val="#ppt_y"/>
                                          </p:val>
                                        </p:tav>
                                      </p:tavLst>
                                    </p:anim>
                                    <p:anim calcmode="lin" valueType="num">
                                      <p:cBhvr>
                                        <p:cTn id="16" dur="500" fill="hold"/>
                                        <p:tgtEl>
                                          <p:spTgt spid="16387">
                                            <p:txEl>
                                              <p:pRg st="1" end="1"/>
                                            </p:txEl>
                                          </p:spTgt>
                                        </p:tgtEl>
                                        <p:attrNameLst>
                                          <p:attrName>ppt_w</p:attrName>
                                        </p:attrNameLst>
                                      </p:cBhvr>
                                      <p:tavLst>
                                        <p:tav tm="0">
                                          <p:val>
                                            <p:strVal val="#ppt_w"/>
                                          </p:val>
                                        </p:tav>
                                        <p:tav tm="100000">
                                          <p:val>
                                            <p:strVal val="#ppt_w"/>
                                          </p:val>
                                        </p:tav>
                                      </p:tavLst>
                                    </p:anim>
                                    <p:anim calcmode="lin" valueType="num">
                                      <p:cBhvr>
                                        <p:cTn id="17" dur="500" fill="hold"/>
                                        <p:tgtEl>
                                          <p:spTgt spid="16387">
                                            <p:txEl>
                                              <p:pRg st="1" end="1"/>
                                            </p:txEl>
                                          </p:spTgt>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17" presetClass="entr" presetSubtype="4" fill="hold" grpId="0" nodeType="after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 calcmode="lin" valueType="num">
                                      <p:cBhvr>
                                        <p:cTn id="21"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6387">
                                            <p:txEl>
                                              <p:pRg st="2" end="2"/>
                                            </p:txEl>
                                          </p:spTgt>
                                        </p:tgtEl>
                                        <p:attrNameLst>
                                          <p:attrName>ppt_y</p:attrName>
                                        </p:attrNameLst>
                                      </p:cBhvr>
                                      <p:tavLst>
                                        <p:tav tm="0">
                                          <p:val>
                                            <p:strVal val="#ppt_y+#ppt_h/2"/>
                                          </p:val>
                                        </p:tav>
                                        <p:tav tm="100000">
                                          <p:val>
                                            <p:strVal val="#ppt_y"/>
                                          </p:val>
                                        </p:tav>
                                      </p:tavLst>
                                    </p:anim>
                                    <p:anim calcmode="lin" valueType="num">
                                      <p:cBhvr>
                                        <p:cTn id="23" dur="500" fill="hold"/>
                                        <p:tgtEl>
                                          <p:spTgt spid="16387">
                                            <p:txEl>
                                              <p:pRg st="2" end="2"/>
                                            </p:txEl>
                                          </p:spTgt>
                                        </p:tgtEl>
                                        <p:attrNameLst>
                                          <p:attrName>ppt_w</p:attrName>
                                        </p:attrNameLst>
                                      </p:cBhvr>
                                      <p:tavLst>
                                        <p:tav tm="0">
                                          <p:val>
                                            <p:strVal val="#ppt_w"/>
                                          </p:val>
                                        </p:tav>
                                        <p:tav tm="100000">
                                          <p:val>
                                            <p:strVal val="#ppt_w"/>
                                          </p:val>
                                        </p:tav>
                                      </p:tavLst>
                                    </p:anim>
                                    <p:anim calcmode="lin" valueType="num">
                                      <p:cBhvr>
                                        <p:cTn id="24" dur="500" fill="hold"/>
                                        <p:tgtEl>
                                          <p:spTgt spid="16387">
                                            <p:txEl>
                                              <p:pRg st="2" end="2"/>
                                            </p:txEl>
                                          </p:spTgt>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17" presetClass="entr" presetSubtype="4" fill="hold" grpId="0" nodeType="afterEffect">
                                  <p:stCondLst>
                                    <p:cond delay="0"/>
                                  </p:stCondLst>
                                  <p:childTnLst>
                                    <p:set>
                                      <p:cBhvr>
                                        <p:cTn id="27" dur="1" fill="hold">
                                          <p:stCondLst>
                                            <p:cond delay="0"/>
                                          </p:stCondLst>
                                        </p:cTn>
                                        <p:tgtEl>
                                          <p:spTgt spid="16387">
                                            <p:txEl>
                                              <p:pRg st="3" end="3"/>
                                            </p:txEl>
                                          </p:spTgt>
                                        </p:tgtEl>
                                        <p:attrNameLst>
                                          <p:attrName>style.visibility</p:attrName>
                                        </p:attrNameLst>
                                      </p:cBhvr>
                                      <p:to>
                                        <p:strVal val="visible"/>
                                      </p:to>
                                    </p:set>
                                    <p:anim calcmode="lin" valueType="num">
                                      <p:cBhvr>
                                        <p:cTn id="28"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6387">
                                            <p:txEl>
                                              <p:pRg st="3" end="3"/>
                                            </p:txEl>
                                          </p:spTgt>
                                        </p:tgtEl>
                                        <p:attrNameLst>
                                          <p:attrName>ppt_y</p:attrName>
                                        </p:attrNameLst>
                                      </p:cBhvr>
                                      <p:tavLst>
                                        <p:tav tm="0">
                                          <p:val>
                                            <p:strVal val="#ppt_y+#ppt_h/2"/>
                                          </p:val>
                                        </p:tav>
                                        <p:tav tm="100000">
                                          <p:val>
                                            <p:strVal val="#ppt_y"/>
                                          </p:val>
                                        </p:tav>
                                      </p:tavLst>
                                    </p:anim>
                                    <p:anim calcmode="lin" valueType="num">
                                      <p:cBhvr>
                                        <p:cTn id="30" dur="500" fill="hold"/>
                                        <p:tgtEl>
                                          <p:spTgt spid="16387">
                                            <p:txEl>
                                              <p:pRg st="3" end="3"/>
                                            </p:txEl>
                                          </p:spTgt>
                                        </p:tgtEl>
                                        <p:attrNameLst>
                                          <p:attrName>ppt_w</p:attrName>
                                        </p:attrNameLst>
                                      </p:cBhvr>
                                      <p:tavLst>
                                        <p:tav tm="0">
                                          <p:val>
                                            <p:strVal val="#ppt_w"/>
                                          </p:val>
                                        </p:tav>
                                        <p:tav tm="100000">
                                          <p:val>
                                            <p:strVal val="#ppt_w"/>
                                          </p:val>
                                        </p:tav>
                                      </p:tavLst>
                                    </p:anim>
                                    <p:anim calcmode="lin" valueType="num">
                                      <p:cBhvr>
                                        <p:cTn id="31" dur="500" fill="hold"/>
                                        <p:tgtEl>
                                          <p:spTgt spid="163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6391"/>
                                        </p:tgtEl>
                                        <p:attrNameLst>
                                          <p:attrName>style.visibility</p:attrName>
                                        </p:attrNameLst>
                                      </p:cBhvr>
                                      <p:to>
                                        <p:strVal val="visible"/>
                                      </p:to>
                                    </p:set>
                                    <p:animEffect transition="in" filter="fade">
                                      <p:cBhvr>
                                        <p:cTn id="36" dur="2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The Church at Pergamos</a:t>
            </a:r>
          </a:p>
        </p:txBody>
      </p:sp>
      <p:sp>
        <p:nvSpPr>
          <p:cNvPr id="17411" name="Rectangle 3"/>
          <p:cNvSpPr>
            <a:spLocks noGrp="1" noChangeArrowheads="1"/>
          </p:cNvSpPr>
          <p:nvPr>
            <p:ph type="body" idx="1"/>
          </p:nvPr>
        </p:nvSpPr>
        <p:spPr>
          <a:xfrm>
            <a:off x="1182688" y="1693863"/>
            <a:ext cx="7772400" cy="3011487"/>
          </a:xfrm>
        </p:spPr>
        <p:txBody>
          <a:bodyPr/>
          <a:lstStyle/>
          <a:p>
            <a:r>
              <a:rPr lang="en-US" altLang="en-US"/>
              <a:t>Divine Prescription (2:16)</a:t>
            </a:r>
          </a:p>
          <a:p>
            <a:pPr lvl="1"/>
            <a:r>
              <a:rPr lang="en-US" altLang="en-US"/>
              <a:t>“Repent or else” (As long as they tolerate error, they stand opposed to Jesus)</a:t>
            </a:r>
          </a:p>
          <a:p>
            <a:pPr lvl="1"/>
            <a:r>
              <a:rPr lang="en-US" altLang="en-US"/>
              <a:t>It is implied that Jesus gave them time to repent. He gives the warning and time for repentance (v. 21)</a:t>
            </a:r>
          </a:p>
          <a:p>
            <a:pPr lvl="1"/>
            <a:endParaRPr lang="en-US" altLang="en-US"/>
          </a:p>
        </p:txBody>
      </p:sp>
      <p:sp>
        <p:nvSpPr>
          <p:cNvPr id="17412" name="Text Box 4"/>
          <p:cNvSpPr txBox="1">
            <a:spLocks noChangeArrowheads="1"/>
          </p:cNvSpPr>
          <p:nvPr/>
        </p:nvSpPr>
        <p:spPr bwMode="auto">
          <a:xfrm>
            <a:off x="76200" y="4956175"/>
            <a:ext cx="4740275" cy="646331"/>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3600" dirty="0">
                <a:solidFill>
                  <a:schemeClr val="bg1">
                    <a:lumMod val="10000"/>
                  </a:schemeClr>
                </a:solidFill>
                <a:latin typeface="Informal011 BT" pitchFamily="82" charset="0"/>
              </a:rPr>
              <a:t>How would the church Repent?</a:t>
            </a:r>
          </a:p>
        </p:txBody>
      </p:sp>
      <p:sp>
        <p:nvSpPr>
          <p:cNvPr id="17413" name="Text Box 5"/>
          <p:cNvSpPr txBox="1">
            <a:spLocks noChangeArrowheads="1"/>
          </p:cNvSpPr>
          <p:nvPr/>
        </p:nvSpPr>
        <p:spPr bwMode="auto">
          <a:xfrm>
            <a:off x="4800600" y="4495800"/>
            <a:ext cx="4343400" cy="2236788"/>
          </a:xfrm>
          <a:prstGeom prst="rect">
            <a:avLst/>
          </a:prstGeom>
          <a:solidFill>
            <a:srgbClr val="0000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buFontTx/>
              <a:buAutoNum type="arabicPeriod"/>
            </a:pPr>
            <a:r>
              <a:rPr lang="en-US" altLang="en-US" sz="2800">
                <a:solidFill>
                  <a:schemeClr val="bg1"/>
                </a:solidFill>
                <a:latin typeface="Tahoma" pitchFamily="34" charset="0"/>
              </a:rPr>
              <a:t>Put away the evil one (1 Cor. 5:1-6, 13)</a:t>
            </a:r>
          </a:p>
          <a:p>
            <a:pPr eaLnBrk="1" hangingPunct="1">
              <a:buFontTx/>
              <a:buAutoNum type="arabicPeriod"/>
            </a:pPr>
            <a:r>
              <a:rPr lang="en-US" altLang="en-US" sz="2800">
                <a:solidFill>
                  <a:schemeClr val="bg1"/>
                </a:solidFill>
                <a:latin typeface="Tahoma" pitchFamily="34" charset="0"/>
              </a:rPr>
              <a:t>Repudiate those who teach strange things (Rom. 16:17, 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32" fill="hold" grpId="0" nodeType="clickEffect">
                                  <p:stCondLst>
                                    <p:cond delay="0"/>
                                  </p:stCondLst>
                                  <p:iterate type="wd">
                                    <p:tmPct val="100000"/>
                                  </p:iterate>
                                  <p:childTnLst>
                                    <p:set>
                                      <p:cBhvr>
                                        <p:cTn id="21" dur="1" fill="hold">
                                          <p:stCondLst>
                                            <p:cond delay="0"/>
                                          </p:stCondLst>
                                        </p:cTn>
                                        <p:tgtEl>
                                          <p:spTgt spid="17412"/>
                                        </p:tgtEl>
                                        <p:attrNameLst>
                                          <p:attrName>style.visibility</p:attrName>
                                        </p:attrNameLst>
                                      </p:cBhvr>
                                      <p:to>
                                        <p:strVal val="visible"/>
                                      </p:to>
                                    </p:set>
                                    <p:anim calcmode="lin" valueType="num">
                                      <p:cBhvr>
                                        <p:cTn id="22" dur="300" fill="hold"/>
                                        <p:tgtEl>
                                          <p:spTgt spid="17412"/>
                                        </p:tgtEl>
                                        <p:attrNameLst>
                                          <p:attrName>ppt_w</p:attrName>
                                        </p:attrNameLst>
                                      </p:cBhvr>
                                      <p:tavLst>
                                        <p:tav tm="0">
                                          <p:val>
                                            <p:strVal val="4*#ppt_w"/>
                                          </p:val>
                                        </p:tav>
                                        <p:tav tm="100000">
                                          <p:val>
                                            <p:strVal val="#ppt_w"/>
                                          </p:val>
                                        </p:tav>
                                      </p:tavLst>
                                    </p:anim>
                                    <p:anim calcmode="lin" valueType="num">
                                      <p:cBhvr>
                                        <p:cTn id="23" dur="300" fill="hold"/>
                                        <p:tgtEl>
                                          <p:spTgt spid="17412"/>
                                        </p:tgtEl>
                                        <p:attrNameLst>
                                          <p:attrName>ppt_h</p:attrName>
                                        </p:attrNameLst>
                                      </p:cBhvr>
                                      <p:tavLst>
                                        <p:tav tm="0">
                                          <p:val>
                                            <p:strVal val="4*#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7413">
                                            <p:bg/>
                                          </p:spTgt>
                                        </p:tgtEl>
                                        <p:attrNameLst>
                                          <p:attrName>style.visibility</p:attrName>
                                        </p:attrNameLst>
                                      </p:cBhvr>
                                      <p:to>
                                        <p:strVal val="visible"/>
                                      </p:to>
                                    </p:set>
                                    <p:anim calcmode="lin" valueType="num">
                                      <p:cBhvr>
                                        <p:cTn id="28" dur="300" fill="hold"/>
                                        <p:tgtEl>
                                          <p:spTgt spid="17413">
                                            <p:bg/>
                                          </p:spTgt>
                                        </p:tgtEl>
                                        <p:attrNameLst>
                                          <p:attrName>ppt_w</p:attrName>
                                        </p:attrNameLst>
                                      </p:cBhvr>
                                      <p:tavLst>
                                        <p:tav tm="0">
                                          <p:val>
                                            <p:fltVal val="0"/>
                                          </p:val>
                                        </p:tav>
                                        <p:tav tm="100000">
                                          <p:val>
                                            <p:strVal val="#ppt_w"/>
                                          </p:val>
                                        </p:tav>
                                      </p:tavLst>
                                    </p:anim>
                                    <p:anim calcmode="lin" valueType="num">
                                      <p:cBhvr>
                                        <p:cTn id="29" dur="300" fill="hold"/>
                                        <p:tgtEl>
                                          <p:spTgt spid="17413">
                                            <p:bg/>
                                          </p:spTgt>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iterate type="wd">
                                    <p:tmPct val="100000"/>
                                  </p:iterate>
                                  <p:childTnLst>
                                    <p:set>
                                      <p:cBhvr>
                                        <p:cTn id="31" dur="1" fill="hold">
                                          <p:stCondLst>
                                            <p:cond delay="0"/>
                                          </p:stCondLst>
                                        </p:cTn>
                                        <p:tgtEl>
                                          <p:spTgt spid="17413">
                                            <p:txEl>
                                              <p:pRg st="0" end="0"/>
                                            </p:txEl>
                                          </p:spTgt>
                                        </p:tgtEl>
                                        <p:attrNameLst>
                                          <p:attrName>style.visibility</p:attrName>
                                        </p:attrNameLst>
                                      </p:cBhvr>
                                      <p:to>
                                        <p:strVal val="visible"/>
                                      </p:to>
                                    </p:set>
                                    <p:anim calcmode="lin" valueType="num">
                                      <p:cBhvr>
                                        <p:cTn id="32" dur="300" fill="hold"/>
                                        <p:tgtEl>
                                          <p:spTgt spid="17413">
                                            <p:txEl>
                                              <p:pRg st="0" end="0"/>
                                            </p:txEl>
                                          </p:spTgt>
                                        </p:tgtEl>
                                        <p:attrNameLst>
                                          <p:attrName>ppt_w</p:attrName>
                                        </p:attrNameLst>
                                      </p:cBhvr>
                                      <p:tavLst>
                                        <p:tav tm="0">
                                          <p:val>
                                            <p:fltVal val="0"/>
                                          </p:val>
                                        </p:tav>
                                        <p:tav tm="100000">
                                          <p:val>
                                            <p:strVal val="#ppt_w"/>
                                          </p:val>
                                        </p:tav>
                                      </p:tavLst>
                                    </p:anim>
                                    <p:anim calcmode="lin" valueType="num">
                                      <p:cBhvr>
                                        <p:cTn id="33" dur="300" fill="hold"/>
                                        <p:tgtEl>
                                          <p:spTgt spid="174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iterate type="wd">
                                    <p:tmPct val="100000"/>
                                  </p:iterate>
                                  <p:childTnLst>
                                    <p:set>
                                      <p:cBhvr>
                                        <p:cTn id="37" dur="1" fill="hold">
                                          <p:stCondLst>
                                            <p:cond delay="0"/>
                                          </p:stCondLst>
                                        </p:cTn>
                                        <p:tgtEl>
                                          <p:spTgt spid="17413">
                                            <p:txEl>
                                              <p:pRg st="1" end="1"/>
                                            </p:txEl>
                                          </p:spTgt>
                                        </p:tgtEl>
                                        <p:attrNameLst>
                                          <p:attrName>style.visibility</p:attrName>
                                        </p:attrNameLst>
                                      </p:cBhvr>
                                      <p:to>
                                        <p:strVal val="visible"/>
                                      </p:to>
                                    </p:set>
                                    <p:anim calcmode="lin" valueType="num">
                                      <p:cBhvr>
                                        <p:cTn id="38" dur="300" fill="hold"/>
                                        <p:tgtEl>
                                          <p:spTgt spid="17413">
                                            <p:txEl>
                                              <p:pRg st="1" end="1"/>
                                            </p:txEl>
                                          </p:spTgt>
                                        </p:tgtEl>
                                        <p:attrNameLst>
                                          <p:attrName>ppt_w</p:attrName>
                                        </p:attrNameLst>
                                      </p:cBhvr>
                                      <p:tavLst>
                                        <p:tav tm="0">
                                          <p:val>
                                            <p:fltVal val="0"/>
                                          </p:val>
                                        </p:tav>
                                        <p:tav tm="100000">
                                          <p:val>
                                            <p:strVal val="#ppt_w"/>
                                          </p:val>
                                        </p:tav>
                                      </p:tavLst>
                                    </p:anim>
                                    <p:anim calcmode="lin" valueType="num">
                                      <p:cBhvr>
                                        <p:cTn id="39" dur="300" fill="hold"/>
                                        <p:tgtEl>
                                          <p:spTgt spid="1741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P spid="17412" grpId="0" animBg="1" autoUpdateAnimBg="0"/>
      <p:bldP spid="17413" grpId="0" uiExpand="1" build="p"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The Church at Pergamos</a:t>
            </a:r>
          </a:p>
        </p:txBody>
      </p:sp>
      <p:sp>
        <p:nvSpPr>
          <p:cNvPr id="18435" name="Rectangle 3"/>
          <p:cNvSpPr>
            <a:spLocks noGrp="1" noChangeArrowheads="1"/>
          </p:cNvSpPr>
          <p:nvPr>
            <p:ph type="body" idx="1"/>
          </p:nvPr>
        </p:nvSpPr>
        <p:spPr>
          <a:xfrm>
            <a:off x="1182688" y="2017713"/>
            <a:ext cx="7772400" cy="4306887"/>
          </a:xfrm>
        </p:spPr>
        <p:txBody>
          <a:bodyPr/>
          <a:lstStyle/>
          <a:p>
            <a:r>
              <a:rPr lang="en-US" altLang="en-US" sz="3600" dirty="0"/>
              <a:t>Divine Promise/Invitation (2:17)</a:t>
            </a:r>
          </a:p>
          <a:p>
            <a:pPr lvl="1"/>
            <a:r>
              <a:rPr lang="en-US" altLang="en-US" sz="3200" dirty="0"/>
              <a:t>Hidden Manna (spiritual nourishment)</a:t>
            </a:r>
          </a:p>
          <a:p>
            <a:pPr lvl="1"/>
            <a:r>
              <a:rPr lang="en-US" altLang="en-US" sz="3200" dirty="0"/>
              <a:t>The white stone </a:t>
            </a:r>
            <a:r>
              <a:rPr lang="en-US" altLang="en-US" sz="3200" dirty="0" smtClean="0"/>
              <a:t>(innocence, purity)</a:t>
            </a:r>
            <a:endParaRPr lang="en-US" altLang="en-US" sz="3200" dirty="0"/>
          </a:p>
          <a:p>
            <a:pPr lvl="1"/>
            <a:r>
              <a:rPr lang="en-US" altLang="en-US" sz="3200" dirty="0"/>
              <a:t>A new name.  Jesus calls it “MY” new name in 3:12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r>
              <a:rPr lang="en-US" altLang="en-US"/>
              <a:t>New Name</a:t>
            </a:r>
          </a:p>
        </p:txBody>
      </p:sp>
      <p:sp>
        <p:nvSpPr>
          <p:cNvPr id="19459" name="Text Box 1027"/>
          <p:cNvSpPr txBox="1">
            <a:spLocks noChangeArrowheads="1"/>
          </p:cNvSpPr>
          <p:nvPr/>
        </p:nvSpPr>
        <p:spPr bwMode="auto">
          <a:xfrm>
            <a:off x="304800" y="2133600"/>
            <a:ext cx="8458200" cy="375920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2400" i="1">
                <a:cs typeface="Arial" pitchFamily="34" charset="0"/>
              </a:rPr>
              <a:t>“</a:t>
            </a:r>
            <a:r>
              <a:rPr lang="en-US" altLang="en-US" sz="2800" i="1">
                <a:cs typeface="Arial" pitchFamily="34" charset="0"/>
              </a:rPr>
              <a:t>It may be in some way the means by which God will receive those who gain the victory. Since it cannot be known by others, it is useless to ask what it is. It is our business to overcome, the white stone and the new name we can leave to God to make plain in his own time.”</a:t>
            </a:r>
            <a:r>
              <a:rPr lang="en-US" altLang="en-US" sz="2800">
                <a:latin typeface="Tahoma" pitchFamily="34" charset="0"/>
              </a:rPr>
              <a:t/>
            </a:r>
            <a:br>
              <a:rPr lang="en-US" altLang="en-US" sz="2800">
                <a:latin typeface="Tahoma" pitchFamily="34" charset="0"/>
              </a:rPr>
            </a:br>
            <a:r>
              <a:rPr lang="en-US" altLang="en-US" sz="2400">
                <a:latin typeface="Tahoma" pitchFamily="34" charset="0"/>
                <a:cs typeface="Times New Roman" pitchFamily="18" charset="0"/>
              </a:rPr>
              <a:t>Hinds, John T. </a:t>
            </a:r>
            <a:r>
              <a:rPr lang="en-US" altLang="en-US" sz="2400" i="1">
                <a:latin typeface="Tahoma" pitchFamily="34" charset="0"/>
                <a:cs typeface="Times New Roman" pitchFamily="18" charset="0"/>
              </a:rPr>
              <a:t>A Commentary on the Book of Revelation. </a:t>
            </a:r>
            <a:r>
              <a:rPr lang="en-US" altLang="en-US" sz="2400">
                <a:latin typeface="Tahoma" pitchFamily="34" charset="0"/>
                <a:cs typeface="Times New Roman" pitchFamily="18" charset="0"/>
              </a:rPr>
              <a:t>Nashville, Tenn.:  Gospel Advocate, p. 46.</a:t>
            </a:r>
          </a:p>
          <a:p>
            <a:pPr eaLnBrk="1" hangingPunct="1"/>
            <a:endParaRPr lang="en-US" altLang="en-US" sz="240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500" fill="hold"/>
                                        <p:tgtEl>
                                          <p:spTgt spid="19459"/>
                                        </p:tgtEl>
                                        <p:attrNameLst>
                                          <p:attrName>ppt_w</p:attrName>
                                        </p:attrNameLst>
                                      </p:cBhvr>
                                      <p:tavLst>
                                        <p:tav tm="0">
                                          <p:val>
                                            <p:fltVal val="0"/>
                                          </p:val>
                                        </p:tav>
                                        <p:tav tm="100000">
                                          <p:val>
                                            <p:strVal val="#ppt_w"/>
                                          </p:val>
                                        </p:tav>
                                      </p:tavLst>
                                    </p:anim>
                                    <p:anim calcmode="lin" valueType="num">
                                      <p:cBhvr>
                                        <p:cTn id="8" dur="500" fill="hold"/>
                                        <p:tgtEl>
                                          <p:spTgt spid="19459"/>
                                        </p:tgtEl>
                                        <p:attrNameLst>
                                          <p:attrName>ppt_h</p:attrName>
                                        </p:attrNameLst>
                                      </p:cBhvr>
                                      <p:tavLst>
                                        <p:tav tm="0">
                                          <p:val>
                                            <p:fltVal val="0"/>
                                          </p:val>
                                        </p:tav>
                                        <p:tav tm="100000">
                                          <p:val>
                                            <p:strVal val="#ppt_h"/>
                                          </p:val>
                                        </p:tav>
                                      </p:tavLst>
                                    </p:anim>
                                    <p:anim calcmode="lin" valueType="num">
                                      <p:cBhvr>
                                        <p:cTn id="9" dur="500" fill="hold"/>
                                        <p:tgtEl>
                                          <p:spTgt spid="19459"/>
                                        </p:tgtEl>
                                        <p:attrNameLst>
                                          <p:attrName>ppt_x</p:attrName>
                                        </p:attrNameLst>
                                      </p:cBhvr>
                                      <p:tavLst>
                                        <p:tav tm="0">
                                          <p:val>
                                            <p:fltVal val="0.5"/>
                                          </p:val>
                                        </p:tav>
                                        <p:tav tm="100000">
                                          <p:val>
                                            <p:strVal val="#ppt_x"/>
                                          </p:val>
                                        </p:tav>
                                      </p:tavLst>
                                    </p:anim>
                                    <p:anim calcmode="lin" valueType="num">
                                      <p:cBhvr>
                                        <p:cTn id="10" dur="500" fill="hold"/>
                                        <p:tgtEl>
                                          <p:spTgt spid="194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New Name</a:t>
            </a:r>
          </a:p>
        </p:txBody>
      </p:sp>
      <p:sp>
        <p:nvSpPr>
          <p:cNvPr id="20483" name="Rectangle 3"/>
          <p:cNvSpPr>
            <a:spLocks noChangeArrowheads="1"/>
          </p:cNvSpPr>
          <p:nvPr/>
        </p:nvSpPr>
        <p:spPr bwMode="auto">
          <a:xfrm>
            <a:off x="1752600" y="2389188"/>
            <a:ext cx="739140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en-US" altLang="en-US" sz="3200" i="1">
                <a:cs typeface="Arial" pitchFamily="34" charset="0"/>
              </a:rPr>
              <a:t>“It is a sign of ownership, and a mark of citizenship. So followers of the Beast are tagged with the Mark of their Master (13:16,17). Each of us belongs to the Lord or to the Beast.”</a:t>
            </a:r>
            <a:endParaRPr lang="en-US" altLang="en-US" sz="3200">
              <a:latin typeface="Times New Roman" pitchFamily="18" charset="0"/>
            </a:endParaRPr>
          </a:p>
        </p:txBody>
      </p:sp>
      <p:sp>
        <p:nvSpPr>
          <p:cNvPr id="20485" name="Rectangle 5"/>
          <p:cNvSpPr>
            <a:spLocks noChangeArrowheads="1"/>
          </p:cNvSpPr>
          <p:nvPr/>
        </p:nvSpPr>
        <p:spPr bwMode="auto">
          <a:xfrm>
            <a:off x="0" y="4953000"/>
            <a:ext cx="9144000" cy="1587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0486" name="Rectangle 6"/>
          <p:cNvSpPr>
            <a:spLocks noChangeArrowheads="1"/>
          </p:cNvSpPr>
          <p:nvPr/>
        </p:nvSpPr>
        <p:spPr bwMode="auto">
          <a:xfrm>
            <a:off x="1828800" y="5410200"/>
            <a:ext cx="7315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000">
                <a:latin typeface="Times New Roman" pitchFamily="18" charset="0"/>
                <a:cs typeface="Times New Roman" pitchFamily="18" charset="0"/>
              </a:rPr>
              <a:t>Halley, Henry H., </a:t>
            </a:r>
            <a:r>
              <a:rPr lang="en-US" altLang="en-US" sz="2000" i="1">
                <a:latin typeface="Times New Roman" pitchFamily="18" charset="0"/>
                <a:cs typeface="Times New Roman" pitchFamily="18" charset="0"/>
              </a:rPr>
              <a:t>Halley’s Bible Handbook</a:t>
            </a:r>
            <a:r>
              <a:rPr lang="en-US" altLang="en-US" sz="2000">
                <a:latin typeface="Times New Roman" pitchFamily="18" charset="0"/>
                <a:cs typeface="Times New Roman" pitchFamily="18" charset="0"/>
              </a:rPr>
              <a:t>. Grand Rapids, Mich.: Zondervan Publishing House, p. 707. 1965.</a:t>
            </a:r>
          </a:p>
          <a:p>
            <a:endParaRPr lang="en-US" altLang="en-US" sz="2000">
              <a:latin typeface="Times New Roman" pitchFamily="18" charset="0"/>
            </a:endParaRPr>
          </a:p>
        </p:txBody>
      </p:sp>
      <p:sp>
        <p:nvSpPr>
          <p:cNvPr id="20487" name="Rectangle 7"/>
          <p:cNvSpPr>
            <a:spLocks noChangeArrowheads="1"/>
          </p:cNvSpPr>
          <p:nvPr/>
        </p:nvSpPr>
        <p:spPr bwMode="auto">
          <a:xfrm>
            <a:off x="0" y="25908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ppt_w</p:attrName>
                                        </p:attrNameLst>
                                      </p:cBhvr>
                                      <p:tavLst>
                                        <p:tav tm="0">
                                          <p:val>
                                            <p:fltVal val="0"/>
                                          </p:val>
                                        </p:tav>
                                        <p:tav tm="100000">
                                          <p:val>
                                            <p:strVal val="#ppt_w"/>
                                          </p:val>
                                        </p:tav>
                                      </p:tavLst>
                                    </p:anim>
                                    <p:anim calcmode="lin" valueType="num">
                                      <p:cBhvr>
                                        <p:cTn id="8" dur="500" fill="hold"/>
                                        <p:tgtEl>
                                          <p:spTgt spid="2048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dissolve">
                                      <p:cBhvr>
                                        <p:cTn id="13"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28600"/>
            <a:ext cx="6172200" cy="1447800"/>
          </a:xfrm>
        </p:spPr>
        <p:txBody>
          <a:bodyPr/>
          <a:lstStyle/>
          <a:p>
            <a:r>
              <a:rPr lang="en-US"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Ancient Ruins</a:t>
            </a:r>
          </a:p>
        </p:txBody>
      </p:sp>
      <p:sp>
        <p:nvSpPr>
          <p:cNvPr id="5124" name="Text Box 4"/>
          <p:cNvSpPr txBox="1">
            <a:spLocks noChangeArrowheads="1"/>
          </p:cNvSpPr>
          <p:nvPr/>
        </p:nvSpPr>
        <p:spPr bwMode="auto">
          <a:xfrm>
            <a:off x="6172200" y="-52328"/>
            <a:ext cx="2971800" cy="6986528"/>
          </a:xfrm>
          <a:prstGeom prst="rect">
            <a:avLst/>
          </a:prstGeom>
          <a:solidFill>
            <a:schemeClr val="accent4">
              <a:lumMod val="50000"/>
            </a:schemeClr>
          </a:solidFill>
          <a:ln>
            <a:noFill/>
          </a:ln>
          <a:effectLst/>
          <a:extLst/>
        </p:spPr>
        <p:txBody>
          <a:bodyPr>
            <a:spAutoFit/>
          </a:bodyPr>
          <a:lstStyle/>
          <a:p>
            <a:pPr algn="ctr" eaLnBrk="1" hangingPunct="1">
              <a:buClr>
                <a:schemeClr val="bg2">
                  <a:lumMod val="75000"/>
                  <a:lumOff val="25000"/>
                </a:schemeClr>
              </a:buClr>
              <a:buFontTx/>
              <a:buChar char="•"/>
            </a:pPr>
            <a:r>
              <a:rPr lang="en-US" altLang="en-US" sz="2800" dirty="0">
                <a:solidFill>
                  <a:schemeClr val="accent1"/>
                </a:solidFill>
                <a:latin typeface="Tahoma" pitchFamily="34" charset="0"/>
              </a:rPr>
              <a:t>Official Capital of Asia Minor</a:t>
            </a:r>
          </a:p>
          <a:p>
            <a:pPr algn="ctr" eaLnBrk="1" hangingPunct="1">
              <a:buClr>
                <a:schemeClr val="bg2">
                  <a:lumMod val="75000"/>
                  <a:lumOff val="25000"/>
                </a:schemeClr>
              </a:buClr>
              <a:buFontTx/>
              <a:buChar char="•"/>
            </a:pPr>
            <a:r>
              <a:rPr lang="en-US" altLang="en-US" sz="2800" dirty="0">
                <a:solidFill>
                  <a:schemeClr val="accent1"/>
                </a:solidFill>
                <a:latin typeface="Tahoma" pitchFamily="34" charset="0"/>
              </a:rPr>
              <a:t>Pliny the governor called it the most illustrious city in Asia</a:t>
            </a:r>
          </a:p>
          <a:p>
            <a:pPr algn="ctr" eaLnBrk="1" hangingPunct="1">
              <a:buClr>
                <a:schemeClr val="bg2">
                  <a:lumMod val="75000"/>
                  <a:lumOff val="25000"/>
                </a:schemeClr>
              </a:buClr>
              <a:buFontTx/>
              <a:buChar char="•"/>
            </a:pPr>
            <a:r>
              <a:rPr lang="en-US" altLang="en-US" sz="2800" dirty="0" err="1">
                <a:solidFill>
                  <a:schemeClr val="accent1"/>
                </a:solidFill>
                <a:latin typeface="Tahoma" pitchFamily="34" charset="0"/>
              </a:rPr>
              <a:t>Pergamos</a:t>
            </a:r>
            <a:r>
              <a:rPr lang="en-US" altLang="en-US" sz="2800" dirty="0">
                <a:solidFill>
                  <a:schemeClr val="accent1"/>
                </a:solidFill>
                <a:latin typeface="Tahoma" pitchFamily="34" charset="0"/>
              </a:rPr>
              <a:t> (modern-day Bergama) was the first site for temple to the Caesar-cult dedicated to Augustus, 29 B.C.</a:t>
            </a:r>
          </a:p>
        </p:txBody>
      </p:sp>
      <p:pic>
        <p:nvPicPr>
          <p:cNvPr id="29699" name="Picture 3" descr="TWNAPG12_800">
            <a:hlinkClick r:id="rId2" tooltip="Click to close window"/>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6172200" cy="4629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9700" name="Text Box 4"/>
          <p:cNvSpPr txBox="1">
            <a:spLocks noChangeArrowheads="1"/>
          </p:cNvSpPr>
          <p:nvPr/>
        </p:nvSpPr>
        <p:spPr bwMode="auto">
          <a:xfrm>
            <a:off x="0" y="6400800"/>
            <a:ext cx="5153025"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hlinkClick r:id="rId2"/>
              </a:rPr>
              <a:t>Courtesy of www.holylandphotos.org</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box(in)">
                                      <p:cBhvr>
                                        <p:cTn id="7" dur="500"/>
                                        <p:tgtEl>
                                          <p:spTgt spid="51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4">
                                            <p:txEl>
                                              <p:pRg st="1" end="1"/>
                                            </p:txEl>
                                          </p:spTgt>
                                        </p:tgtEl>
                                        <p:attrNameLst>
                                          <p:attrName>style.visibility</p:attrName>
                                        </p:attrNameLst>
                                      </p:cBhvr>
                                      <p:to>
                                        <p:strVal val="visible"/>
                                      </p:to>
                                    </p:set>
                                    <p:animEffect transition="in" filter="box(in)">
                                      <p:cBhvr>
                                        <p:cTn id="12" dur="500"/>
                                        <p:tgtEl>
                                          <p:spTgt spid="51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24">
                                            <p:txEl>
                                              <p:pRg st="2" end="2"/>
                                            </p:txEl>
                                          </p:spTgt>
                                        </p:tgtEl>
                                        <p:attrNameLst>
                                          <p:attrName>style.visibility</p:attrName>
                                        </p:attrNameLst>
                                      </p:cBhvr>
                                      <p:to>
                                        <p:strVal val="visible"/>
                                      </p:to>
                                    </p:set>
                                    <p:animEffect transition="in" filter="box(in)">
                                      <p:cBhvr>
                                        <p:cTn id="17" dur="500"/>
                                        <p:tgtEl>
                                          <p:spTgt spid="5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uiExpand="1"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0" y="228600"/>
            <a:ext cx="6400800" cy="1447800"/>
          </a:xfrm>
        </p:spPr>
        <p:txBody>
          <a:bodyPr/>
          <a:lstStyle/>
          <a:p>
            <a:r>
              <a:rPr lang="en-US"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Ancient Ruins</a:t>
            </a:r>
          </a:p>
        </p:txBody>
      </p:sp>
      <p:sp>
        <p:nvSpPr>
          <p:cNvPr id="1028" name="Text Box 4"/>
          <p:cNvSpPr txBox="1">
            <a:spLocks noChangeArrowheads="1"/>
          </p:cNvSpPr>
          <p:nvPr/>
        </p:nvSpPr>
        <p:spPr bwMode="auto">
          <a:xfrm>
            <a:off x="6172200" y="1828800"/>
            <a:ext cx="2971800" cy="4401205"/>
          </a:xfrm>
          <a:prstGeom prst="rect">
            <a:avLst/>
          </a:prstGeom>
          <a:solidFill>
            <a:schemeClr val="accent4">
              <a:lumMod val="50000"/>
            </a:schemeClr>
          </a:solidFill>
          <a:ln>
            <a:noFill/>
          </a:ln>
          <a:effectLst/>
          <a:extLst/>
        </p:spPr>
        <p:txBody>
          <a:bodyPr>
            <a:spAutoFit/>
          </a:bodyPr>
          <a:lstStyle/>
          <a:p>
            <a:pPr algn="ctr" eaLnBrk="1" hangingPunct="1">
              <a:buClr>
                <a:schemeClr val="bg2">
                  <a:lumMod val="75000"/>
                  <a:lumOff val="25000"/>
                </a:schemeClr>
              </a:buClr>
              <a:buFontTx/>
              <a:buChar char="•"/>
            </a:pPr>
            <a:r>
              <a:rPr lang="en-US" altLang="en-US" sz="2800" dirty="0">
                <a:solidFill>
                  <a:schemeClr val="accent1"/>
                </a:solidFill>
                <a:latin typeface="Tahoma" pitchFamily="34" charset="0"/>
              </a:rPr>
              <a:t> The invention of Parchment</a:t>
            </a:r>
          </a:p>
          <a:p>
            <a:pPr algn="ctr" eaLnBrk="1" hangingPunct="1">
              <a:buClr>
                <a:schemeClr val="bg2">
                  <a:lumMod val="75000"/>
                  <a:lumOff val="25000"/>
                </a:schemeClr>
              </a:buClr>
              <a:buFontTx/>
              <a:buChar char="•"/>
            </a:pPr>
            <a:r>
              <a:rPr lang="en-US" altLang="en-US" sz="2800" dirty="0">
                <a:solidFill>
                  <a:schemeClr val="accent1"/>
                </a:solidFill>
                <a:latin typeface="Tahoma" pitchFamily="34" charset="0"/>
              </a:rPr>
              <a:t> Had a library that boasted 200,000 volumes</a:t>
            </a:r>
          </a:p>
          <a:p>
            <a:pPr algn="ctr" eaLnBrk="1" hangingPunct="1">
              <a:buClr>
                <a:schemeClr val="bg2">
                  <a:lumMod val="75000"/>
                  <a:lumOff val="25000"/>
                </a:schemeClr>
              </a:buClr>
              <a:buFontTx/>
              <a:buChar char="•"/>
            </a:pPr>
            <a:r>
              <a:rPr lang="en-US" altLang="en-US" sz="2800" dirty="0">
                <a:solidFill>
                  <a:schemeClr val="accent1"/>
                </a:solidFill>
                <a:latin typeface="Tahoma" pitchFamily="34" charset="0"/>
              </a:rPr>
              <a:t> Ultimately, the library was moved to Egypt to be presented to Cleopatra</a:t>
            </a:r>
          </a:p>
        </p:txBody>
      </p:sp>
      <p:pic>
        <p:nvPicPr>
          <p:cNvPr id="1030" name="Picture 6" descr="TWNAPG12_800">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6172200" cy="4629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31" name="Text Box 7"/>
          <p:cNvSpPr txBox="1">
            <a:spLocks noChangeArrowheads="1"/>
          </p:cNvSpPr>
          <p:nvPr/>
        </p:nvSpPr>
        <p:spPr bwMode="auto">
          <a:xfrm>
            <a:off x="0" y="6400800"/>
            <a:ext cx="5153025"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hlinkClick r:id="rId4"/>
              </a:rPr>
              <a:t>Courtesy of www.holylandphotos.org</a:t>
            </a:r>
            <a:endParaRPr lang="en-US" altLang="en-US" sz="2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box(in)">
                                      <p:cBhvr>
                                        <p:cTn id="7" dur="500"/>
                                        <p:tgtEl>
                                          <p:spTgt spid="10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8">
                                            <p:txEl>
                                              <p:pRg st="1" end="1"/>
                                            </p:txEl>
                                          </p:spTgt>
                                        </p:tgtEl>
                                        <p:attrNameLst>
                                          <p:attrName>style.visibility</p:attrName>
                                        </p:attrNameLst>
                                      </p:cBhvr>
                                      <p:to>
                                        <p:strVal val="visible"/>
                                      </p:to>
                                    </p:set>
                                    <p:animEffect transition="in" filter="box(in)">
                                      <p:cBhvr>
                                        <p:cTn id="12" dur="500"/>
                                        <p:tgtEl>
                                          <p:spTgt spid="10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8">
                                            <p:txEl>
                                              <p:pRg st="2" end="2"/>
                                            </p:txEl>
                                          </p:spTgt>
                                        </p:tgtEl>
                                        <p:attrNameLst>
                                          <p:attrName>style.visibility</p:attrName>
                                        </p:attrNameLst>
                                      </p:cBhvr>
                                      <p:to>
                                        <p:strVal val="visible"/>
                                      </p:to>
                                    </p:set>
                                    <p:animEffect transition="in" filter="box(in)">
                                      <p:cBhvr>
                                        <p:cTn id="17" dur="500"/>
                                        <p:tgtEl>
                                          <p:spTgt spid="10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234950"/>
            <a:ext cx="9144000" cy="6470650"/>
          </a:xfrm>
          <a:prstGeom prst="rect">
            <a:avLst/>
          </a:prstGeom>
          <a:solidFill>
            <a:schemeClr val="accent4">
              <a:lumMod val="50000"/>
            </a:schemeClr>
          </a:solidFill>
          <a:ln>
            <a:noFill/>
          </a:ln>
          <a:effectLst/>
          <a:extLst/>
        </p:spPr>
        <p:txBody>
          <a:bodyPr>
            <a:spAutoFit/>
          </a:bodyPr>
          <a:lstStyle/>
          <a:p>
            <a:pPr eaLnBrk="1" hangingPunct="1"/>
            <a:r>
              <a:rPr lang="en-US" altLang="en-US" sz="3200" b="1" dirty="0">
                <a:solidFill>
                  <a:schemeClr val="accent1"/>
                </a:solidFill>
                <a:latin typeface="Verdana" pitchFamily="34" charset="0"/>
              </a:rPr>
              <a:t>parchment</a:t>
            </a:r>
            <a:r>
              <a:rPr lang="en-US" altLang="en-US" sz="2400" b="1" dirty="0">
                <a:solidFill>
                  <a:schemeClr val="accent1"/>
                </a:solidFill>
                <a:latin typeface="Verdana" pitchFamily="34" charset="0"/>
              </a:rPr>
              <a:t>,</a:t>
            </a:r>
          </a:p>
          <a:p>
            <a:pPr eaLnBrk="1" hangingPunct="1"/>
            <a:r>
              <a:rPr lang="en-US" altLang="en-US" sz="2600" dirty="0">
                <a:solidFill>
                  <a:schemeClr val="hlink"/>
                </a:solidFill>
                <a:latin typeface="Verdana" pitchFamily="34" charset="0"/>
              </a:rPr>
              <a:t>untanned skins of animals, especially of the sheep, calf, and goat, prepared for use as a writing material. The name is a corruption of Pergamum, the ancient city of Asia Minor where preparation of parchment suitable for use on both sides was achieved in the 2</a:t>
            </a:r>
            <a:r>
              <a:rPr lang="en-US" altLang="en-US" sz="2600" baseline="30000" dirty="0">
                <a:solidFill>
                  <a:schemeClr val="hlink"/>
                </a:solidFill>
                <a:latin typeface="Verdana" pitchFamily="34" charset="0"/>
              </a:rPr>
              <a:t>nd</a:t>
            </a:r>
            <a:r>
              <a:rPr lang="en-US" altLang="en-US" sz="2600" dirty="0">
                <a:solidFill>
                  <a:schemeClr val="hlink"/>
                </a:solidFill>
                <a:latin typeface="Verdana" pitchFamily="34" charset="0"/>
              </a:rPr>
              <a:t> cent. B.C. Parchment, which is more durable than papyrus and susceptible of being folded into book form, very gradually superseded papyrus. . .The skins were soaked in water, treated with lime to loosen the hair, scraped, washed, stretched, and dried, and then rubbed with chalk and pumice stone. . .Parchment is still used for certain documents and diplomas, for book bindings and lampshades, and for the heads of drums, tambourines, and banjos.</a:t>
            </a:r>
          </a:p>
          <a:p>
            <a:pPr algn="r" eaLnBrk="1" hangingPunct="1"/>
            <a:r>
              <a:rPr lang="en-US" altLang="en-US" sz="2200" dirty="0">
                <a:solidFill>
                  <a:schemeClr val="hlink"/>
                </a:solidFill>
                <a:latin typeface="Verdana" pitchFamily="34" charset="0"/>
              </a:rPr>
              <a:t>(</a:t>
            </a:r>
            <a:r>
              <a:rPr lang="en-US" altLang="en-US" sz="2200" dirty="0">
                <a:solidFill>
                  <a:schemeClr val="hlink"/>
                </a:solidFill>
                <a:latin typeface="Verdana" pitchFamily="34" charset="0"/>
                <a:hlinkClick r:id="rId2"/>
              </a:rPr>
              <a:t>www.encyclopedia.com</a:t>
            </a:r>
            <a:r>
              <a:rPr lang="en-US" altLang="en-US" sz="2200" dirty="0">
                <a:solidFill>
                  <a:schemeClr val="hlink"/>
                </a:solidFill>
                <a:latin typeface="Verdana" pitchFamily="34" charset="0"/>
              </a:rPr>
              <a:t>)</a:t>
            </a: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Pergamum’s Paganism</a:t>
            </a:r>
          </a:p>
        </p:txBody>
      </p:sp>
      <p:sp>
        <p:nvSpPr>
          <p:cNvPr id="6147" name="Rectangle 3"/>
          <p:cNvSpPr>
            <a:spLocks noGrp="1" noChangeArrowheads="1"/>
          </p:cNvSpPr>
          <p:nvPr>
            <p:ph type="body" sz="half" idx="1"/>
          </p:nvPr>
        </p:nvSpPr>
        <p:spPr>
          <a:xfrm>
            <a:off x="1600200" y="4724400"/>
            <a:ext cx="7315200" cy="1408113"/>
          </a:xfrm>
        </p:spPr>
        <p:txBody>
          <a:bodyPr/>
          <a:lstStyle/>
          <a:p>
            <a:pPr marL="0" indent="0">
              <a:lnSpc>
                <a:spcPct val="90000"/>
              </a:lnSpc>
              <a:buNone/>
            </a:pPr>
            <a:r>
              <a:rPr lang="en-US" altLang="en-US" sz="2400" dirty="0" err="1"/>
              <a:t>Eumenes</a:t>
            </a:r>
            <a:r>
              <a:rPr lang="en-US" altLang="en-US" sz="2400" dirty="0"/>
              <a:t> II actively promoted </a:t>
            </a:r>
            <a:r>
              <a:rPr lang="en-US" altLang="en-US" sz="2400" dirty="0" smtClean="0"/>
              <a:t>the </a:t>
            </a:r>
            <a:r>
              <a:rPr lang="en-US" altLang="en-US" sz="2400" dirty="0"/>
              <a:t>worship of Zeus and the other Olympian gods in Pergamum. He built up the great temple complex and library for which the city became famous. This was a major religious center during the Hellenistic period, and second only to Alexandria as a center of learning.  </a:t>
            </a:r>
            <a:br>
              <a:rPr lang="en-US" altLang="en-US" sz="2400" dirty="0"/>
            </a:br>
            <a:endParaRPr lang="en-US" altLang="en-US" sz="2400" dirty="0"/>
          </a:p>
          <a:p>
            <a:pPr marL="0" indent="0">
              <a:lnSpc>
                <a:spcPct val="90000"/>
              </a:lnSpc>
              <a:buNone/>
            </a:pPr>
            <a:endParaRPr lang="en-US" altLang="en-US" sz="2400" dirty="0"/>
          </a:p>
        </p:txBody>
      </p:sp>
      <p:grpSp>
        <p:nvGrpSpPr>
          <p:cNvPr id="6158" name="Group 14"/>
          <p:cNvGrpSpPr>
            <a:grpSpLocks/>
          </p:cNvGrpSpPr>
          <p:nvPr/>
        </p:nvGrpSpPr>
        <p:grpSpPr bwMode="auto">
          <a:xfrm>
            <a:off x="3011488" y="2732088"/>
            <a:ext cx="3121025" cy="1387475"/>
            <a:chOff x="0" y="0"/>
            <a:chExt cx="1966" cy="874"/>
          </a:xfrm>
        </p:grpSpPr>
        <p:sp>
          <p:nvSpPr>
            <p:cNvPr id="6155" name="Rectangle 11"/>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156" name="Rectangle 12"/>
            <p:cNvSpPr>
              <a:spLocks noChangeArrowheads="1"/>
            </p:cNvSpPr>
            <p:nvPr/>
          </p:nvSpPr>
          <p:spPr bwMode="auto">
            <a:xfrm>
              <a:off x="0" y="0"/>
              <a:ext cx="1966" cy="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altLang="en-US" sz="2400">
                  <a:latin typeface="Times New Roman" pitchFamily="18" charset="0"/>
                </a:rPr>
                <a:t>  </a:t>
              </a:r>
              <a:r>
                <a:rPr lang="en-US" altLang="en-US" sz="8500">
                  <a:latin typeface="Times New Roman" pitchFamily="18" charset="0"/>
                </a:rPr>
                <a:t> </a:t>
              </a:r>
              <a:r>
                <a:rPr lang="en-US" altLang="en-US" sz="2400">
                  <a:latin typeface="Times New Roman" pitchFamily="18" charset="0"/>
                </a:rPr>
                <a:t>                                 </a:t>
              </a:r>
            </a:p>
          </p:txBody>
        </p:sp>
      </p:grpSp>
      <p:pic>
        <p:nvPicPr>
          <p:cNvPr id="6157" name="Picture 13" descr="[Pergamum al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76400"/>
            <a:ext cx="5638800" cy="2870200"/>
          </a:xfrm>
          <a:prstGeom prst="rect">
            <a:avLst/>
          </a:prstGeom>
          <a:noFill/>
          <a:extLst>
            <a:ext uri="{909E8E84-426E-40DD-AFC4-6F175D3DCCD1}">
              <a14:hiddenFill xmlns:a14="http://schemas.microsoft.com/office/drawing/2010/main">
                <a:solidFill>
                  <a:srgbClr val="FFFFFF"/>
                </a:solidFill>
              </a14:hiddenFill>
            </a:ext>
          </a:extLst>
        </p:spPr>
      </p:pic>
      <p:sp>
        <p:nvSpPr>
          <p:cNvPr id="6159" name="Text Box 15"/>
          <p:cNvSpPr txBox="1">
            <a:spLocks noChangeArrowheads="1"/>
          </p:cNvSpPr>
          <p:nvPr/>
        </p:nvSpPr>
        <p:spPr bwMode="auto">
          <a:xfrm>
            <a:off x="3641725" y="1785938"/>
            <a:ext cx="4646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a:latin typeface="Tahoma" pitchFamily="34" charset="0"/>
              </a:rPr>
              <a:t>Reconstruction of the great altar </a:t>
            </a: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9" name="Picture 7" descr="Pergamum_Aesculap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38300"/>
            <a:ext cx="6934200" cy="52006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p:txBody>
          <a:bodyPr/>
          <a:lstStyle/>
          <a:p>
            <a:r>
              <a:rPr lang="en-US"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Pergamum’s Paganism</a:t>
            </a:r>
          </a:p>
        </p:txBody>
      </p:sp>
      <p:sp>
        <p:nvSpPr>
          <p:cNvPr id="8195" name="Rectangle 3"/>
          <p:cNvSpPr>
            <a:spLocks noGrp="1" noChangeArrowheads="1"/>
          </p:cNvSpPr>
          <p:nvPr>
            <p:ph type="body" sz="half" idx="1"/>
          </p:nvPr>
        </p:nvSpPr>
        <p:spPr>
          <a:xfrm>
            <a:off x="7098833" y="2971800"/>
            <a:ext cx="2045167" cy="2638425"/>
          </a:xfrm>
        </p:spPr>
        <p:txBody>
          <a:bodyPr/>
          <a:lstStyle/>
          <a:p>
            <a:pPr marL="0" indent="0" algn="ctr">
              <a:lnSpc>
                <a:spcPct val="90000"/>
              </a:lnSpc>
              <a:buNone/>
            </a:pPr>
            <a:r>
              <a:rPr lang="en-US" altLang="en-US" sz="2400" dirty="0" smtClean="0"/>
              <a:t>Center for Aesculapius, the god of healing (constructed in 4</a:t>
            </a:r>
            <a:r>
              <a:rPr lang="en-US" altLang="en-US" sz="2400" baseline="30000" dirty="0" smtClean="0"/>
              <a:t>th</a:t>
            </a:r>
            <a:r>
              <a:rPr lang="en-US" altLang="en-US" sz="2400" dirty="0" smtClean="0"/>
              <a:t> century B.C.)</a:t>
            </a:r>
          </a:p>
        </p:txBody>
      </p:sp>
      <p:sp>
        <p:nvSpPr>
          <p:cNvPr id="8201" name="Text Box 9"/>
          <p:cNvSpPr txBox="1">
            <a:spLocks noChangeArrowheads="1"/>
          </p:cNvSpPr>
          <p:nvPr/>
        </p:nvSpPr>
        <p:spPr bwMode="auto">
          <a:xfrm>
            <a:off x="1473200" y="6518181"/>
            <a:ext cx="3644900" cy="36671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hlinkClick r:id="rId4"/>
              </a:rPr>
              <a:t>Courtesy of www.bibleplaces.com</a:t>
            </a:r>
            <a:endParaRPr lang="en-US" altLang="en-US" dirty="0"/>
          </a:p>
        </p:txBody>
      </p:sp>
      <p:sp>
        <p:nvSpPr>
          <p:cNvPr id="2" name="Rectangle 1"/>
          <p:cNvSpPr/>
          <p:nvPr/>
        </p:nvSpPr>
        <p:spPr>
          <a:xfrm>
            <a:off x="76200" y="1600200"/>
            <a:ext cx="2185214" cy="461665"/>
          </a:xfrm>
          <a:prstGeom prst="rect">
            <a:avLst/>
          </a:prstGeom>
        </p:spPr>
        <p:txBody>
          <a:bodyPr wrap="none">
            <a:spAutoFit/>
          </a:bodyPr>
          <a:lstStyle/>
          <a:p>
            <a:r>
              <a:rPr lang="en-US" altLang="en-US" sz="2400" b="1" dirty="0" err="1"/>
              <a:t>Aesculapium</a:t>
            </a:r>
            <a:r>
              <a:rPr lang="en-US" altLang="en-US" sz="2400" dirty="0"/>
              <a:t> </a:t>
            </a:r>
            <a:endParaRPr lang="en-US" sz="24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dissolve">
                                      <p:cBhvr>
                                        <p:cTn id="7" dur="500"/>
                                        <p:tgtEl>
                                          <p:spTgt spid="8199"/>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11"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Pergamum’s Paganism</a:t>
            </a:r>
          </a:p>
        </p:txBody>
      </p:sp>
      <p:pic>
        <p:nvPicPr>
          <p:cNvPr id="1026" name="Picture 2" descr="http://upload.wikimedia.org/wikipedia/commons/thumb/e/e3/Rod_of_Asclepius2.svg/251px-Rod_of_Asclepius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61949"/>
            <a:ext cx="1867421" cy="5981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half" idx="1"/>
          </p:nvPr>
        </p:nvSpPr>
        <p:spPr>
          <a:xfrm>
            <a:off x="1752600" y="1981200"/>
            <a:ext cx="3505200" cy="4038600"/>
          </a:xfrm>
        </p:spPr>
        <p:txBody>
          <a:bodyPr/>
          <a:lstStyle/>
          <a:p>
            <a:pPr marL="0" indent="0">
              <a:buNone/>
            </a:pPr>
            <a:r>
              <a:rPr lang="en-US" sz="3000" dirty="0" smtClean="0"/>
              <a:t>A perversion of </a:t>
            </a:r>
            <a:r>
              <a:rPr lang="en-US" sz="3000" dirty="0" err="1" smtClean="0"/>
              <a:t>Nehushtan</a:t>
            </a:r>
            <a:r>
              <a:rPr lang="en-US" sz="3000" dirty="0" smtClean="0"/>
              <a:t>?</a:t>
            </a:r>
          </a:p>
          <a:p>
            <a:r>
              <a:rPr lang="en-US" sz="3000" dirty="0" smtClean="0"/>
              <a:t>Numbers 21:4-9</a:t>
            </a:r>
          </a:p>
          <a:p>
            <a:r>
              <a:rPr lang="en-US" sz="3000" dirty="0" smtClean="0"/>
              <a:t>2 Kings 18:3, 4</a:t>
            </a:r>
            <a:endParaRPr lang="en-US" sz="3000" dirty="0"/>
          </a:p>
        </p:txBody>
      </p:sp>
      <p:pic>
        <p:nvPicPr>
          <p:cNvPr id="2050" name="Picture 2" descr="https://eepineapple.files.wordpress.com/2013/06/snake-sticks.jpg"/>
          <p:cNvPicPr>
            <a:picLocks noChangeAspect="1" noChangeArrowheads="1"/>
          </p:cNvPicPr>
          <p:nvPr/>
        </p:nvPicPr>
        <p:blipFill rotWithShape="1">
          <a:blip r:embed="rId4">
            <a:extLst>
              <a:ext uri="{28A0092B-C50C-407E-A947-70E740481C1C}">
                <a14:useLocalDpi xmlns:a14="http://schemas.microsoft.com/office/drawing/2010/main" val="0"/>
              </a:ext>
            </a:extLst>
          </a:blip>
          <a:srcRect r="63215"/>
          <a:stretch/>
        </p:blipFill>
        <p:spPr bwMode="auto">
          <a:xfrm>
            <a:off x="5230346" y="1830635"/>
            <a:ext cx="3895725" cy="51035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2.bp.blogspot.com/-2c6b89N9MIo/TWgUFPl75MI/AAAAAAAACN8/jI7mBPL7MXc/s400/medical-symbol-ve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3190" y="4895850"/>
            <a:ext cx="137541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9712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pic>
        <p:nvPicPr>
          <p:cNvPr id="9222" name="Picture 6" descr="img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96375" cy="6854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400" b="1">
                <a:solidFill>
                  <a:schemeClr val="bg1"/>
                </a:solidFill>
                <a:latin typeface="Tahoma" pitchFamily="34" charset="0"/>
              </a:rPr>
              <a:t>Temple of Trajan </a:t>
            </a:r>
          </a:p>
        </p:txBody>
      </p:sp>
      <p:sp>
        <p:nvSpPr>
          <p:cNvPr id="9224" name="Text Box 8"/>
          <p:cNvSpPr txBox="1">
            <a:spLocks noChangeArrowheads="1"/>
          </p:cNvSpPr>
          <p:nvPr/>
        </p:nvSpPr>
        <p:spPr bwMode="auto">
          <a:xfrm>
            <a:off x="288925" y="6461125"/>
            <a:ext cx="4319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hlinkClick r:id="rId4"/>
              </a:rPr>
              <a:t>Courtesy of www.holylandphotos.org</a:t>
            </a:r>
            <a:endParaRPr lang="en-US" altLang="en-US" sz="200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Pergamum_Temple_to_Serap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365125" y="2014538"/>
            <a:ext cx="336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ltLang="en-US" sz="2400">
              <a:latin typeface="Tahoma" pitchFamily="34" charset="0"/>
            </a:endParaRPr>
          </a:p>
        </p:txBody>
      </p:sp>
      <p:sp>
        <p:nvSpPr>
          <p:cNvPr id="10242" name="Rectangle 2"/>
          <p:cNvSpPr>
            <a:spLocks noGrp="1" noChangeArrowheads="1"/>
          </p:cNvSpPr>
          <p:nvPr>
            <p:ph type="title"/>
          </p:nvPr>
        </p:nvSpPr>
        <p:spPr>
          <a:xfrm>
            <a:off x="2667000" y="76200"/>
            <a:ext cx="6400800" cy="1447800"/>
          </a:xfrm>
        </p:spPr>
        <p:txBody>
          <a:bodyPr/>
          <a:lstStyle/>
          <a:p>
            <a:pPr algn="r"/>
            <a:r>
              <a:rPr lang="en-US" altLang="en-US">
                <a:solidFill>
                  <a:srgbClr val="FFFFFF"/>
                </a:solidFill>
              </a:rPr>
              <a:t>Pergamum’s Paganism</a:t>
            </a:r>
          </a:p>
        </p:txBody>
      </p:sp>
      <p:sp>
        <p:nvSpPr>
          <p:cNvPr id="13317" name="Text Box 1029"/>
          <p:cNvSpPr txBox="1">
            <a:spLocks noChangeArrowheads="1"/>
          </p:cNvSpPr>
          <p:nvPr/>
        </p:nvSpPr>
        <p:spPr bwMode="auto">
          <a:xfrm>
            <a:off x="5165725" y="6335713"/>
            <a:ext cx="3714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FFFF"/>
                </a:solidFill>
                <a:hlinkClick r:id="rId4"/>
              </a:rPr>
              <a:t>Courtesy www.bibleplaces.com</a:t>
            </a:r>
            <a:endParaRPr lang="en-US" altLang="en-US" sz="2000">
              <a:solidFill>
                <a:srgbClr val="FFFFFF"/>
              </a:solidFill>
            </a:endParaRPr>
          </a:p>
        </p:txBody>
      </p:sp>
    </p:spTree>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Digital blue design template">
  <a:themeElements>
    <a:clrScheme name="Digital blue design template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Digital blue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igital blue design template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Digital blue design template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Digital blue design template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Digital blue design template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Digital blue design template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Digital blue design template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Digital blue design template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Digital blue design template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Digital blue design template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igital blue design template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Digital blue design template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Digital blue design template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Digital blue design template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blue design template</Template>
  <TotalTime>727</TotalTime>
  <Words>892</Words>
  <Application>Microsoft Office PowerPoint</Application>
  <PresentationFormat>On-screen Show (4:3)</PresentationFormat>
  <Paragraphs>87</Paragraphs>
  <Slides>19</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Times New Roman</vt:lpstr>
      <vt:lpstr>OldCentury</vt:lpstr>
      <vt:lpstr>Tahoma</vt:lpstr>
      <vt:lpstr>Informal011 BT</vt:lpstr>
      <vt:lpstr>Arial Black</vt:lpstr>
      <vt:lpstr>Boulder</vt:lpstr>
      <vt:lpstr>Verdana</vt:lpstr>
      <vt:lpstr>Digital blue design template</vt:lpstr>
      <vt:lpstr>Pergamos</vt:lpstr>
      <vt:lpstr>Ancient Ruins</vt:lpstr>
      <vt:lpstr>Ancient Ruins</vt:lpstr>
      <vt:lpstr>PowerPoint Presentation</vt:lpstr>
      <vt:lpstr>Pergamum’s Paganism</vt:lpstr>
      <vt:lpstr>Pergamum’s Paganism</vt:lpstr>
      <vt:lpstr>Pergamum’s Paganism</vt:lpstr>
      <vt:lpstr>PowerPoint Presentation</vt:lpstr>
      <vt:lpstr>Pergamum’s Paganism</vt:lpstr>
      <vt:lpstr>“Satan’s Throne” (Rev. 2:13)</vt:lpstr>
      <vt:lpstr>Pergamum’s Theatre</vt:lpstr>
      <vt:lpstr>Pegamum’s Theatre</vt:lpstr>
      <vt:lpstr>White Stone</vt:lpstr>
      <vt:lpstr>The Church at Pergamos</vt:lpstr>
      <vt:lpstr>The Church at Pergamos</vt:lpstr>
      <vt:lpstr>The Church at Pergamos</vt:lpstr>
      <vt:lpstr>The Church at Pergamos</vt:lpstr>
      <vt:lpstr>New Name</vt:lpstr>
      <vt:lpstr>New Name</vt:lpstr>
    </vt:vector>
  </TitlesOfParts>
  <Company>church of Christ</Company>
  <LinksUpToDate>false</LinksUpToDate>
  <SharedDoc>false</SharedDoc>
  <HyperlinkBase>www.revelationandcreation.com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Pergamos</dc:title>
  <dc:subject>Seven Churches of Revelation</dc:subject>
  <dc:creator>Steven J. Wallace</dc:creator>
  <cp:keywords>Pergamos, Pergamum, Revelation, PowerPoint, charts, slides</cp:keywords>
  <cp:lastModifiedBy>Steven J. Wallace</cp:lastModifiedBy>
  <cp:revision>34</cp:revision>
  <dcterms:created xsi:type="dcterms:W3CDTF">2003-01-03T22:40:32Z</dcterms:created>
  <dcterms:modified xsi:type="dcterms:W3CDTF">2014-12-20T22:43:50Z</dcterms:modified>
</cp:coreProperties>
</file>